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8"/>
  </p:notesMasterIdLst>
  <p:sldIdLst>
    <p:sldId id="256" r:id="rId2"/>
    <p:sldId id="295" r:id="rId3"/>
    <p:sldId id="307" r:id="rId4"/>
    <p:sldId id="296" r:id="rId5"/>
    <p:sldId id="297" r:id="rId6"/>
    <p:sldId id="294" r:id="rId7"/>
    <p:sldId id="299" r:id="rId8"/>
    <p:sldId id="298" r:id="rId9"/>
    <p:sldId id="317" r:id="rId10"/>
    <p:sldId id="318" r:id="rId11"/>
    <p:sldId id="319" r:id="rId12"/>
    <p:sldId id="302" r:id="rId13"/>
    <p:sldId id="320" r:id="rId14"/>
    <p:sldId id="323" r:id="rId15"/>
    <p:sldId id="324" r:id="rId16"/>
    <p:sldId id="325" r:id="rId17"/>
    <p:sldId id="301" r:id="rId18"/>
    <p:sldId id="327" r:id="rId19"/>
    <p:sldId id="326" r:id="rId20"/>
    <p:sldId id="328" r:id="rId21"/>
    <p:sldId id="305" r:id="rId22"/>
    <p:sldId id="329" r:id="rId23"/>
    <p:sldId id="330" r:id="rId24"/>
    <p:sldId id="331" r:id="rId25"/>
    <p:sldId id="332" r:id="rId26"/>
    <p:sldId id="333" r:id="rId27"/>
  </p:sldIdLst>
  <p:sldSz cx="9144000" cy="5143500" type="screen16x9"/>
  <p:notesSz cx="6858000" cy="9144000"/>
  <p:embeddedFontLst>
    <p:embeddedFont>
      <p:font typeface="Berlin Sans FB Demi" panose="020E0802020502020306" pitchFamily="34" charset="0"/>
      <p:bold r:id="rId29"/>
    </p:embeddedFont>
    <p:embeddedFont>
      <p:font typeface="Bree Serif" panose="020B0604020202020204" charset="0"/>
      <p:regular r:id="rId30"/>
    </p:embeddedFont>
    <p:embeddedFont>
      <p:font typeface="Eras Demi ITC" panose="020B0805030504020804" pitchFamily="34" charset="0"/>
      <p:regular r:id="rId31"/>
    </p:embeddedFont>
    <p:embeddedFont>
      <p:font typeface="Roboto Black" panose="020B0604020202020204" charset="0"/>
      <p:bold r:id="rId32"/>
      <p:boldItalic r:id="rId33"/>
    </p:embeddedFont>
    <p:embeddedFont>
      <p:font typeface="Roboto Light"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4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985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56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766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0421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304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582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760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1398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27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114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739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085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0314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65abef0139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65abef0139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569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149236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294437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4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extLst>
      <p:ext uri="{BB962C8B-B14F-4D97-AF65-F5344CB8AC3E}">
        <p14:creationId xmlns:p14="http://schemas.microsoft.com/office/powerpoint/2010/main" val="271360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extLst>
      <p:ext uri="{BB962C8B-B14F-4D97-AF65-F5344CB8AC3E}">
        <p14:creationId xmlns:p14="http://schemas.microsoft.com/office/powerpoint/2010/main" val="270070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extLst>
      <p:ext uri="{BB962C8B-B14F-4D97-AF65-F5344CB8AC3E}">
        <p14:creationId xmlns:p14="http://schemas.microsoft.com/office/powerpoint/2010/main" val="2828195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18759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1658036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extLst>
      <p:ext uri="{BB962C8B-B14F-4D97-AF65-F5344CB8AC3E}">
        <p14:creationId xmlns:p14="http://schemas.microsoft.com/office/powerpoint/2010/main" val="1911938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2162753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1309159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63"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6" r:id="rId11"/>
    <p:sldLayoutId id="214748367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www.djangoproject.com/"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s://getbootstrap.com/" TargetMode="External"/><Relationship Id="rId5" Type="http://schemas.openxmlformats.org/officeDocument/2006/relationships/hyperlink" Target="https://newsapi.org/" TargetMode="External"/><Relationship Id="rId4" Type="http://schemas.openxmlformats.org/officeDocument/2006/relationships/hyperlink" Target="http://www.djangobook.com/"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ctrTitle"/>
          </p:nvPr>
        </p:nvSpPr>
        <p:spPr>
          <a:xfrm>
            <a:off x="5404564" y="3249829"/>
            <a:ext cx="3129600" cy="140080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accent1">
                    <a:lumMod val="60000"/>
                    <a:lumOff val="40000"/>
                  </a:schemeClr>
                </a:solidFill>
              </a:rPr>
              <a:t>DJANGO </a:t>
            </a:r>
            <a:r>
              <a:rPr lang="en-US" dirty="0">
                <a:solidFill>
                  <a:schemeClr val="accent1">
                    <a:lumMod val="75000"/>
                  </a:schemeClr>
                </a:solidFill>
              </a:rPr>
              <a:t>WEB FRAMEWORK</a:t>
            </a:r>
            <a:endParaRPr dirty="0">
              <a:solidFill>
                <a:schemeClr val="accent1">
                  <a:lumMod val="75000"/>
                </a:schemeClr>
              </a:solidFill>
            </a:endParaRPr>
          </a:p>
        </p:txBody>
      </p:sp>
      <p:sp>
        <p:nvSpPr>
          <p:cNvPr id="107" name="Google Shape;107;p20"/>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0"/>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0"/>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0"/>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0"/>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a:off x="3516227" y="1713623"/>
            <a:ext cx="1055774"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BC8C866D-3CB6-4120-9E8A-687054805458}"/>
              </a:ext>
            </a:extLst>
          </p:cNvPr>
          <p:cNvSpPr txBox="1"/>
          <p:nvPr/>
        </p:nvSpPr>
        <p:spPr>
          <a:xfrm>
            <a:off x="3576287" y="1803683"/>
            <a:ext cx="954183" cy="523220"/>
          </a:xfrm>
          <a:prstGeom prst="rect">
            <a:avLst/>
          </a:prstGeom>
          <a:noFill/>
        </p:spPr>
        <p:txBody>
          <a:bodyPr wrap="square" rtlCol="0">
            <a:spAutoFit/>
          </a:bodyPr>
          <a:lstStyle/>
          <a:p>
            <a:pPr algn="ctr"/>
            <a:r>
              <a:rPr lang="en-US" b="1" dirty="0">
                <a:solidFill>
                  <a:schemeClr val="accent1">
                    <a:lumMod val="40000"/>
                    <a:lumOff val="60000"/>
                  </a:schemeClr>
                </a:solidFill>
                <a:latin typeface="Berlin Sans FB Demi" panose="020E0802020502020306" pitchFamily="34" charset="0"/>
              </a:rPr>
              <a:t>DJANGO</a:t>
            </a:r>
          </a:p>
          <a:p>
            <a:pPr algn="ctr"/>
            <a:endParaRPr lang="en-IN" b="1" dirty="0">
              <a:solidFill>
                <a:schemeClr val="accent1"/>
              </a:solidFill>
              <a:latin typeface="Berlin Sans FB Demi" panose="020E0802020502020306" pitchFamily="34" charset="0"/>
            </a:endParaRPr>
          </a:p>
        </p:txBody>
      </p:sp>
      <p:grpSp>
        <p:nvGrpSpPr>
          <p:cNvPr id="210" name="Google Shape;261;p22">
            <a:extLst>
              <a:ext uri="{FF2B5EF4-FFF2-40B4-BE49-F238E27FC236}">
                <a16:creationId xmlns:a16="http://schemas.microsoft.com/office/drawing/2014/main" id="{9645EC8A-4A93-41FB-BDC5-926E6661D187}"/>
              </a:ext>
            </a:extLst>
          </p:cNvPr>
          <p:cNvGrpSpPr/>
          <p:nvPr/>
        </p:nvGrpSpPr>
        <p:grpSpPr>
          <a:xfrm>
            <a:off x="6369881" y="2108627"/>
            <a:ext cx="1816880" cy="1347799"/>
            <a:chOff x="160325" y="221250"/>
            <a:chExt cx="7199950" cy="5116900"/>
          </a:xfrm>
        </p:grpSpPr>
        <p:sp>
          <p:nvSpPr>
            <p:cNvPr id="211" name="Google Shape;262;p22">
              <a:extLst>
                <a:ext uri="{FF2B5EF4-FFF2-40B4-BE49-F238E27FC236}">
                  <a16:creationId xmlns:a16="http://schemas.microsoft.com/office/drawing/2014/main" id="{682480A2-118B-4A60-A90E-6C5C950352CB}"/>
                </a:ext>
              </a:extLst>
            </p:cNvPr>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63;p22">
              <a:extLst>
                <a:ext uri="{FF2B5EF4-FFF2-40B4-BE49-F238E27FC236}">
                  <a16:creationId xmlns:a16="http://schemas.microsoft.com/office/drawing/2014/main" id="{3D4E11EA-5C56-4C07-B3B9-35F9BEE18225}"/>
                </a:ext>
              </a:extLst>
            </p:cNvPr>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64;p22">
              <a:extLst>
                <a:ext uri="{FF2B5EF4-FFF2-40B4-BE49-F238E27FC236}">
                  <a16:creationId xmlns:a16="http://schemas.microsoft.com/office/drawing/2014/main" id="{651668AB-76A6-4349-BC94-1FD3826E7BE5}"/>
                </a:ext>
              </a:extLst>
            </p:cNvPr>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65;p22">
              <a:extLst>
                <a:ext uri="{FF2B5EF4-FFF2-40B4-BE49-F238E27FC236}">
                  <a16:creationId xmlns:a16="http://schemas.microsoft.com/office/drawing/2014/main" id="{37707C08-B30E-47A2-8DA0-3A9423099609}"/>
                </a:ext>
              </a:extLst>
            </p:cNvPr>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581066E-176D-4E33-B1FB-DCC6797B6190}"/>
              </a:ext>
            </a:extLst>
          </p:cNvPr>
          <p:cNvSpPr txBox="1"/>
          <p:nvPr/>
        </p:nvSpPr>
        <p:spPr>
          <a:xfrm>
            <a:off x="6463919" y="4702583"/>
            <a:ext cx="1777120" cy="253916"/>
          </a:xfrm>
          <a:prstGeom prst="rect">
            <a:avLst/>
          </a:prstGeom>
          <a:solidFill>
            <a:schemeClr val="bg1"/>
          </a:solidFill>
        </p:spPr>
        <p:txBody>
          <a:bodyPr wrap="square" rtlCol="0">
            <a:spAutoFit/>
          </a:bodyPr>
          <a:lstStyle/>
          <a:p>
            <a:r>
              <a:rPr lang="en-US" sz="1050" dirty="0">
                <a:solidFill>
                  <a:srgbClr val="002060"/>
                </a:solidFill>
                <a:latin typeface="Eras Demi ITC" panose="020B0805030504020804" pitchFamily="34" charset="0"/>
              </a:rPr>
              <a:t>Prajwal S – 19BCE10240</a:t>
            </a:r>
            <a:endParaRPr lang="en-IN" sz="1050" dirty="0">
              <a:solidFill>
                <a:srgbClr val="002060"/>
              </a:solidFill>
              <a:latin typeface="Eras Demi ITC" panose="020B08050305040208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6" name="Google Shape;135;p27">
            <a:extLst>
              <a:ext uri="{FF2B5EF4-FFF2-40B4-BE49-F238E27FC236}">
                <a16:creationId xmlns:a16="http://schemas.microsoft.com/office/drawing/2014/main" id="{3E8DD793-AB8C-48A0-A19B-0EC41A60FE92}"/>
              </a:ext>
            </a:extLst>
          </p:cNvPr>
          <p:cNvSpPr txBox="1">
            <a:spLocks noGrp="1"/>
          </p:cNvSpPr>
          <p:nvPr>
            <p:ph type="title"/>
          </p:nvPr>
        </p:nvSpPr>
        <p:spPr>
          <a:xfrm>
            <a:off x="777874" y="558302"/>
            <a:ext cx="7588246"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1">
                    <a:lumMod val="40000"/>
                    <a:lumOff val="60000"/>
                  </a:schemeClr>
                </a:solidFill>
                <a:latin typeface="Eras Demi ITC" panose="020B0805030504020804" pitchFamily="34" charset="0"/>
              </a:rPr>
              <a:t>Django </a:t>
            </a:r>
            <a:r>
              <a:rPr lang="en" sz="3200" dirty="0">
                <a:solidFill>
                  <a:schemeClr val="bg1"/>
                </a:solidFill>
                <a:latin typeface="Eras Demi ITC" panose="020B0805030504020804" pitchFamily="34" charset="0"/>
              </a:rPr>
              <a:t>Architecture</a:t>
            </a:r>
            <a:endParaRPr sz="3200" dirty="0">
              <a:solidFill>
                <a:schemeClr val="bg1"/>
              </a:solidFill>
              <a:latin typeface="Eras Demi ITC" panose="020B0805030504020804" pitchFamily="34" charset="0"/>
            </a:endParaRPr>
          </a:p>
        </p:txBody>
      </p:sp>
      <p:sp>
        <p:nvSpPr>
          <p:cNvPr id="27" name="TextBox 26">
            <a:extLst>
              <a:ext uri="{FF2B5EF4-FFF2-40B4-BE49-F238E27FC236}">
                <a16:creationId xmlns:a16="http://schemas.microsoft.com/office/drawing/2014/main" id="{59CA9739-DDA6-4470-98DA-92646161D80B}"/>
              </a:ext>
            </a:extLst>
          </p:cNvPr>
          <p:cNvSpPr txBox="1"/>
          <p:nvPr/>
        </p:nvSpPr>
        <p:spPr>
          <a:xfrm>
            <a:off x="1769540" y="1501788"/>
            <a:ext cx="5604914" cy="2754600"/>
          </a:xfrm>
          <a:prstGeom prst="rect">
            <a:avLst/>
          </a:prstGeom>
          <a:noFill/>
        </p:spPr>
        <p:txBody>
          <a:bodyPr wrap="square" rtlCol="0">
            <a:spAutoFit/>
          </a:bodyPr>
          <a:lstStyle/>
          <a:p>
            <a:pPr marL="285750" lvl="0" indent="-285750" algn="l" rtl="0">
              <a:spcBef>
                <a:spcPts val="0"/>
              </a:spcBef>
              <a:spcAft>
                <a:spcPts val="0"/>
              </a:spcAft>
              <a:buClr>
                <a:schemeClr val="bg1"/>
              </a:buClr>
              <a:buFont typeface="Wingdings" panose="05000000000000000000" pitchFamily="2" charset="2"/>
              <a:buChar char="Ø"/>
            </a:pPr>
            <a:r>
              <a:rPr lang="en-US" sz="1800" dirty="0">
                <a:solidFill>
                  <a:schemeClr val="bg1"/>
                </a:solidFill>
                <a:latin typeface="Eras Demi ITC" panose="020B0805030504020804" pitchFamily="34" charset="0"/>
              </a:rPr>
              <a:t>Models</a:t>
            </a:r>
          </a:p>
          <a:p>
            <a:pPr lvl="0" algn="l" rtl="0">
              <a:spcBef>
                <a:spcPts val="0"/>
              </a:spcBef>
              <a:spcAft>
                <a:spcPts val="0"/>
              </a:spcAft>
              <a:buClr>
                <a:schemeClr val="bg1"/>
              </a:buClr>
            </a:pPr>
            <a:r>
              <a:rPr lang="en-US" sz="1600" dirty="0">
                <a:solidFill>
                  <a:schemeClr val="accent1"/>
                </a:solidFill>
                <a:latin typeface="Eras Demi ITC" panose="020B0805030504020804" pitchFamily="34" charset="0"/>
              </a:rPr>
              <a:t>      - </a:t>
            </a:r>
            <a:r>
              <a:rPr lang="en-US" dirty="0">
                <a:solidFill>
                  <a:schemeClr val="accent1"/>
                </a:solidFill>
                <a:latin typeface="Eras Demi ITC" panose="020B0805030504020804" pitchFamily="34" charset="0"/>
              </a:rPr>
              <a:t>Describes your data structure/database schema</a:t>
            </a:r>
          </a:p>
          <a:p>
            <a:pPr lvl="0" algn="l" rtl="0">
              <a:spcBef>
                <a:spcPts val="0"/>
              </a:spcBef>
              <a:spcAft>
                <a:spcPts val="0"/>
              </a:spcAft>
              <a:buClr>
                <a:schemeClr val="bg1"/>
              </a:buClr>
            </a:pPr>
            <a:endParaRPr lang="en-US" sz="600" dirty="0">
              <a:solidFill>
                <a:schemeClr val="accent1"/>
              </a:solidFill>
              <a:latin typeface="Eras Demi ITC" panose="020B0805030504020804" pitchFamily="34" charset="0"/>
            </a:endParaRPr>
          </a:p>
          <a:p>
            <a:pPr marL="285750" lvl="0" indent="-285750" algn="l" rtl="0">
              <a:spcBef>
                <a:spcPts val="0"/>
              </a:spcBef>
              <a:spcAft>
                <a:spcPts val="0"/>
              </a:spcAft>
              <a:buClr>
                <a:schemeClr val="bg1"/>
              </a:buClr>
              <a:buFont typeface="Wingdings" panose="05000000000000000000" pitchFamily="2" charset="2"/>
              <a:buChar char="Ø"/>
            </a:pPr>
            <a:r>
              <a:rPr lang="en-US" sz="1800" dirty="0">
                <a:solidFill>
                  <a:schemeClr val="bg1"/>
                </a:solidFill>
                <a:latin typeface="Eras Demi ITC" panose="020B0805030504020804" pitchFamily="34" charset="0"/>
              </a:rPr>
              <a:t>Views</a:t>
            </a:r>
          </a:p>
          <a:p>
            <a:pPr lvl="0" algn="l" rtl="0">
              <a:spcBef>
                <a:spcPts val="0"/>
              </a:spcBef>
              <a:spcAft>
                <a:spcPts val="0"/>
              </a:spcAft>
              <a:buClr>
                <a:schemeClr val="bg1"/>
              </a:buClr>
            </a:pPr>
            <a:r>
              <a:rPr lang="en-US" sz="1600" dirty="0">
                <a:solidFill>
                  <a:schemeClr val="accent1"/>
                </a:solidFill>
                <a:latin typeface="Eras Demi ITC" panose="020B0805030504020804" pitchFamily="34" charset="0"/>
              </a:rPr>
              <a:t>      - </a:t>
            </a:r>
            <a:r>
              <a:rPr lang="en-US" dirty="0">
                <a:solidFill>
                  <a:schemeClr val="accent1"/>
                </a:solidFill>
                <a:latin typeface="Eras Demi ITC" panose="020B0805030504020804" pitchFamily="34" charset="0"/>
              </a:rPr>
              <a:t>Controls what a user sees</a:t>
            </a:r>
          </a:p>
          <a:p>
            <a:pPr lvl="0" algn="l" rtl="0">
              <a:spcBef>
                <a:spcPts val="0"/>
              </a:spcBef>
              <a:spcAft>
                <a:spcPts val="0"/>
              </a:spcAft>
              <a:buClr>
                <a:schemeClr val="bg1"/>
              </a:buClr>
            </a:pPr>
            <a:endParaRPr lang="en-US" sz="600" dirty="0">
              <a:solidFill>
                <a:schemeClr val="accent1"/>
              </a:solidFill>
              <a:latin typeface="Eras Demi ITC" panose="020B0805030504020804" pitchFamily="34" charset="0"/>
            </a:endParaRPr>
          </a:p>
          <a:p>
            <a:pPr marL="285750" lvl="0" indent="-285750" algn="l" rtl="0">
              <a:spcBef>
                <a:spcPts val="0"/>
              </a:spcBef>
              <a:spcAft>
                <a:spcPts val="0"/>
              </a:spcAft>
              <a:buClr>
                <a:schemeClr val="bg1"/>
              </a:buClr>
              <a:buFont typeface="Wingdings" panose="05000000000000000000" pitchFamily="2" charset="2"/>
              <a:buChar char="Ø"/>
            </a:pPr>
            <a:r>
              <a:rPr lang="en-US" sz="1800" dirty="0">
                <a:solidFill>
                  <a:schemeClr val="bg1"/>
                </a:solidFill>
                <a:latin typeface="Eras Demi ITC" panose="020B0805030504020804" pitchFamily="34" charset="0"/>
              </a:rPr>
              <a:t>Templates</a:t>
            </a:r>
          </a:p>
          <a:p>
            <a:pPr lvl="0" algn="l" rtl="0">
              <a:spcBef>
                <a:spcPts val="0"/>
              </a:spcBef>
              <a:spcAft>
                <a:spcPts val="0"/>
              </a:spcAft>
              <a:buClr>
                <a:schemeClr val="bg1"/>
              </a:buClr>
            </a:pPr>
            <a:r>
              <a:rPr lang="en-US" sz="1600" dirty="0">
                <a:solidFill>
                  <a:schemeClr val="accent1"/>
                </a:solidFill>
                <a:latin typeface="Eras Demi ITC" panose="020B0805030504020804" pitchFamily="34" charset="0"/>
              </a:rPr>
              <a:t>      - </a:t>
            </a:r>
            <a:r>
              <a:rPr lang="en-US" dirty="0">
                <a:solidFill>
                  <a:schemeClr val="accent1"/>
                </a:solidFill>
                <a:latin typeface="Eras Demi ITC" panose="020B0805030504020804" pitchFamily="34" charset="0"/>
              </a:rPr>
              <a:t>How a user sees it</a:t>
            </a:r>
          </a:p>
          <a:p>
            <a:pPr lvl="0" algn="l" rtl="0">
              <a:spcBef>
                <a:spcPts val="0"/>
              </a:spcBef>
              <a:spcAft>
                <a:spcPts val="0"/>
              </a:spcAft>
              <a:buClr>
                <a:schemeClr val="bg1"/>
              </a:buClr>
            </a:pPr>
            <a:endParaRPr lang="en-US" sz="700" dirty="0">
              <a:solidFill>
                <a:schemeClr val="accent1"/>
              </a:solidFill>
              <a:latin typeface="Eras Demi ITC" panose="020B0805030504020804" pitchFamily="34" charset="0"/>
            </a:endParaRPr>
          </a:p>
          <a:p>
            <a:pPr marL="285750" lvl="0" indent="-285750" algn="l" rtl="0">
              <a:spcBef>
                <a:spcPts val="0"/>
              </a:spcBef>
              <a:spcAft>
                <a:spcPts val="0"/>
              </a:spcAft>
              <a:buClr>
                <a:schemeClr val="bg1"/>
              </a:buClr>
              <a:buFont typeface="Wingdings" panose="05000000000000000000" pitchFamily="2" charset="2"/>
              <a:buChar char="Ø"/>
            </a:pPr>
            <a:r>
              <a:rPr lang="en-US" sz="1800" dirty="0">
                <a:solidFill>
                  <a:schemeClr val="bg1"/>
                </a:solidFill>
                <a:latin typeface="Eras Demi ITC" panose="020B0805030504020804" pitchFamily="34" charset="0"/>
              </a:rPr>
              <a:t>Controller</a:t>
            </a:r>
          </a:p>
          <a:p>
            <a:pPr lvl="0" algn="l" rtl="0">
              <a:spcBef>
                <a:spcPts val="0"/>
              </a:spcBef>
              <a:spcAft>
                <a:spcPts val="0"/>
              </a:spcAft>
              <a:buClr>
                <a:schemeClr val="bg1"/>
              </a:buClr>
            </a:pPr>
            <a:r>
              <a:rPr lang="en-US" sz="1600" dirty="0">
                <a:solidFill>
                  <a:schemeClr val="accent1"/>
                </a:solidFill>
                <a:latin typeface="Eras Demi ITC" panose="020B0805030504020804" pitchFamily="34" charset="0"/>
              </a:rPr>
              <a:t>      - </a:t>
            </a:r>
            <a:r>
              <a:rPr lang="en-US" dirty="0">
                <a:solidFill>
                  <a:schemeClr val="accent1"/>
                </a:solidFill>
                <a:latin typeface="Eras Demi ITC" panose="020B0805030504020804" pitchFamily="34" charset="0"/>
              </a:rPr>
              <a:t>The Django Framework</a:t>
            </a:r>
          </a:p>
          <a:p>
            <a:pPr lvl="0" algn="l" rtl="0">
              <a:spcBef>
                <a:spcPts val="0"/>
              </a:spcBef>
              <a:spcAft>
                <a:spcPts val="0"/>
              </a:spcAft>
              <a:buClr>
                <a:schemeClr val="bg1"/>
              </a:buClr>
            </a:pPr>
            <a:endParaRPr lang="en-US" sz="200" dirty="0">
              <a:solidFill>
                <a:schemeClr val="accent1"/>
              </a:solidFill>
              <a:latin typeface="Eras Demi ITC" panose="020B0805030504020804" pitchFamily="34" charset="0"/>
            </a:endParaRPr>
          </a:p>
          <a:p>
            <a:pPr lvl="0" algn="l" rtl="0">
              <a:spcBef>
                <a:spcPts val="0"/>
              </a:spcBef>
              <a:spcAft>
                <a:spcPts val="0"/>
              </a:spcAft>
              <a:buClr>
                <a:schemeClr val="bg1"/>
              </a:buClr>
            </a:pPr>
            <a:r>
              <a:rPr lang="en-US" sz="1600" dirty="0">
                <a:solidFill>
                  <a:schemeClr val="accent1"/>
                </a:solidFill>
                <a:latin typeface="Eras Demi ITC" panose="020B0805030504020804" pitchFamily="34" charset="0"/>
              </a:rPr>
              <a:t>      - </a:t>
            </a:r>
            <a:r>
              <a:rPr lang="en-US" dirty="0">
                <a:solidFill>
                  <a:schemeClr val="accent1"/>
                </a:solidFill>
                <a:latin typeface="Eras Demi ITC" panose="020B0805030504020804" pitchFamily="34" charset="0"/>
              </a:rPr>
              <a:t>URL parsing</a:t>
            </a:r>
            <a:endParaRPr lang="en-US" sz="1600" dirty="0">
              <a:solidFill>
                <a:schemeClr val="accent1"/>
              </a:solidFill>
              <a:latin typeface="Eras Demi ITC" panose="020B0805030504020804" pitchFamily="34" charset="0"/>
            </a:endParaRPr>
          </a:p>
        </p:txBody>
      </p:sp>
    </p:spTree>
    <p:extLst>
      <p:ext uri="{BB962C8B-B14F-4D97-AF65-F5344CB8AC3E}">
        <p14:creationId xmlns:p14="http://schemas.microsoft.com/office/powerpoint/2010/main" val="3751440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6" name="Google Shape;135;p27">
            <a:extLst>
              <a:ext uri="{FF2B5EF4-FFF2-40B4-BE49-F238E27FC236}">
                <a16:creationId xmlns:a16="http://schemas.microsoft.com/office/drawing/2014/main" id="{3E8DD793-AB8C-48A0-A19B-0EC41A60FE92}"/>
              </a:ext>
            </a:extLst>
          </p:cNvPr>
          <p:cNvSpPr txBox="1">
            <a:spLocks noGrp="1"/>
          </p:cNvSpPr>
          <p:nvPr>
            <p:ph type="title"/>
          </p:nvPr>
        </p:nvSpPr>
        <p:spPr>
          <a:xfrm>
            <a:off x="777873" y="399552"/>
            <a:ext cx="7588246"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1">
                    <a:lumMod val="40000"/>
                    <a:lumOff val="60000"/>
                  </a:schemeClr>
                </a:solidFill>
                <a:latin typeface="Eras Demi ITC" panose="020B0805030504020804" pitchFamily="34" charset="0"/>
              </a:rPr>
              <a:t>Django </a:t>
            </a:r>
            <a:r>
              <a:rPr lang="en" sz="3200" dirty="0">
                <a:solidFill>
                  <a:schemeClr val="bg1"/>
                </a:solidFill>
                <a:latin typeface="Eras Demi ITC" panose="020B0805030504020804" pitchFamily="34" charset="0"/>
              </a:rPr>
              <a:t>Architecture Diagram</a:t>
            </a:r>
            <a:endParaRPr sz="3200" dirty="0">
              <a:solidFill>
                <a:schemeClr val="bg1"/>
              </a:solidFill>
              <a:latin typeface="Eras Demi ITC" panose="020B0805030504020804" pitchFamily="34" charset="0"/>
            </a:endParaRPr>
          </a:p>
        </p:txBody>
      </p:sp>
      <p:pic>
        <p:nvPicPr>
          <p:cNvPr id="5" name="Picture 4">
            <a:extLst>
              <a:ext uri="{FF2B5EF4-FFF2-40B4-BE49-F238E27FC236}">
                <a16:creationId xmlns:a16="http://schemas.microsoft.com/office/drawing/2014/main" id="{2CF6458B-D98F-4D46-8D38-E0F9FE580703}"/>
              </a:ext>
            </a:extLst>
          </p:cNvPr>
          <p:cNvPicPr>
            <a:picLocks noChangeAspect="1"/>
          </p:cNvPicPr>
          <p:nvPr/>
        </p:nvPicPr>
        <p:blipFill>
          <a:blip r:embed="rId3"/>
          <a:stretch>
            <a:fillRect/>
          </a:stretch>
        </p:blipFill>
        <p:spPr>
          <a:xfrm>
            <a:off x="1352565" y="1188902"/>
            <a:ext cx="6438863" cy="3369672"/>
          </a:xfrm>
          <a:prstGeom prst="rect">
            <a:avLst/>
          </a:prstGeom>
        </p:spPr>
      </p:pic>
    </p:spTree>
    <p:extLst>
      <p:ext uri="{BB962C8B-B14F-4D97-AF65-F5344CB8AC3E}">
        <p14:creationId xmlns:p14="http://schemas.microsoft.com/office/powerpoint/2010/main" val="30803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3" name="Google Shape;653;p34"/>
          <p:cNvSpPr/>
          <p:nvPr/>
        </p:nvSpPr>
        <p:spPr>
          <a:xfrm>
            <a:off x="4115850" y="2115600"/>
            <a:ext cx="912300" cy="9123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a:off x="4285650" y="2285400"/>
            <a:ext cx="5727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4385413" y="2346438"/>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34"/>
          <p:cNvGrpSpPr/>
          <p:nvPr/>
        </p:nvGrpSpPr>
        <p:grpSpPr>
          <a:xfrm>
            <a:off x="5567880" y="3128624"/>
            <a:ext cx="266197" cy="249155"/>
            <a:chOff x="1507342" y="1024774"/>
            <a:chExt cx="399216" cy="373658"/>
          </a:xfrm>
        </p:grpSpPr>
        <p:sp>
          <p:nvSpPr>
            <p:cNvPr id="661" name="Google Shape;661;p34"/>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4"/>
          <p:cNvSpPr/>
          <p:nvPr/>
        </p:nvSpPr>
        <p:spPr>
          <a:xfrm>
            <a:off x="3303786" y="1767731"/>
            <a:ext cx="283071" cy="245141"/>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34"/>
          <p:cNvSpPr/>
          <p:nvPr/>
        </p:nvSpPr>
        <p:spPr>
          <a:xfrm>
            <a:off x="5586867" y="1776175"/>
            <a:ext cx="228224" cy="228239"/>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3314482" y="3136994"/>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220025" y="302790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5473375" y="302790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3220025" y="166500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5473375" y="166500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34"/>
          <p:cNvCxnSpPr>
            <a:stCxn id="672" idx="3"/>
            <a:endCxn id="653" idx="1"/>
          </p:cNvCxnSpPr>
          <p:nvPr/>
        </p:nvCxnSpPr>
        <p:spPr>
          <a:xfrm>
            <a:off x="3670625" y="189030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5" name="Google Shape;675;p34"/>
          <p:cNvCxnSpPr>
            <a:stCxn id="653" idx="1"/>
            <a:endCxn id="670" idx="3"/>
          </p:cNvCxnSpPr>
          <p:nvPr/>
        </p:nvCxnSpPr>
        <p:spPr>
          <a:xfrm flipH="1">
            <a:off x="3670650" y="257175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6" name="Google Shape;676;p34"/>
          <p:cNvCxnSpPr>
            <a:stCxn id="673" idx="1"/>
            <a:endCxn id="653" idx="3"/>
          </p:cNvCxnSpPr>
          <p:nvPr/>
        </p:nvCxnSpPr>
        <p:spPr>
          <a:xfrm flipH="1">
            <a:off x="5028175" y="189030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7" name="Google Shape;677;p34"/>
          <p:cNvCxnSpPr>
            <a:stCxn id="653" idx="3"/>
            <a:endCxn id="671" idx="1"/>
          </p:cNvCxnSpPr>
          <p:nvPr/>
        </p:nvCxnSpPr>
        <p:spPr>
          <a:xfrm>
            <a:off x="5028150" y="257175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sp>
        <p:nvSpPr>
          <p:cNvPr id="31" name="Google Shape;135;p27">
            <a:extLst>
              <a:ext uri="{FF2B5EF4-FFF2-40B4-BE49-F238E27FC236}">
                <a16:creationId xmlns:a16="http://schemas.microsoft.com/office/drawing/2014/main" id="{C7EC7B38-0516-42C0-9EC7-6764EE4697C3}"/>
              </a:ext>
            </a:extLst>
          </p:cNvPr>
          <p:cNvSpPr txBox="1">
            <a:spLocks noGrp="1"/>
          </p:cNvSpPr>
          <p:nvPr>
            <p:ph type="title"/>
          </p:nvPr>
        </p:nvSpPr>
        <p:spPr>
          <a:xfrm>
            <a:off x="777873" y="531588"/>
            <a:ext cx="7588246"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1">
                    <a:lumMod val="40000"/>
                    <a:lumOff val="60000"/>
                  </a:schemeClr>
                </a:solidFill>
                <a:latin typeface="Eras Demi ITC" panose="020B0805030504020804" pitchFamily="34" charset="0"/>
              </a:rPr>
              <a:t>Requirements</a:t>
            </a:r>
            <a:endParaRPr sz="3200" dirty="0">
              <a:solidFill>
                <a:schemeClr val="bg1"/>
              </a:solidFill>
              <a:latin typeface="Eras Demi ITC" panose="020B0805030504020804" pitchFamily="34" charset="0"/>
            </a:endParaRPr>
          </a:p>
        </p:txBody>
      </p:sp>
      <p:sp>
        <p:nvSpPr>
          <p:cNvPr id="5" name="TextBox 4">
            <a:extLst>
              <a:ext uri="{FF2B5EF4-FFF2-40B4-BE49-F238E27FC236}">
                <a16:creationId xmlns:a16="http://schemas.microsoft.com/office/drawing/2014/main" id="{83937E0A-8C93-4FFA-BEB3-A28FBD67492C}"/>
              </a:ext>
            </a:extLst>
          </p:cNvPr>
          <p:cNvSpPr txBox="1"/>
          <p:nvPr/>
        </p:nvSpPr>
        <p:spPr>
          <a:xfrm>
            <a:off x="2106824" y="1734336"/>
            <a:ext cx="795411" cy="307777"/>
          </a:xfrm>
          <a:prstGeom prst="rect">
            <a:avLst/>
          </a:prstGeom>
          <a:noFill/>
        </p:spPr>
        <p:txBody>
          <a:bodyPr wrap="none" rtlCol="0">
            <a:spAutoFit/>
          </a:bodyPr>
          <a:lstStyle/>
          <a:p>
            <a:pPr algn="ctr"/>
            <a:r>
              <a:rPr lang="en-US" dirty="0">
                <a:solidFill>
                  <a:schemeClr val="accent1">
                    <a:lumMod val="75000"/>
                  </a:schemeClr>
                </a:solidFill>
                <a:latin typeface="Eras Demi ITC" panose="020B0805030504020804" pitchFamily="34" charset="0"/>
              </a:rPr>
              <a:t>Python</a:t>
            </a:r>
            <a:endParaRPr lang="en-IN" dirty="0">
              <a:solidFill>
                <a:schemeClr val="accent1">
                  <a:lumMod val="75000"/>
                </a:schemeClr>
              </a:solidFill>
              <a:latin typeface="Eras Demi ITC" panose="020B0805030504020804" pitchFamily="34" charset="0"/>
            </a:endParaRPr>
          </a:p>
        </p:txBody>
      </p:sp>
      <p:sp>
        <p:nvSpPr>
          <p:cNvPr id="34" name="TextBox 33">
            <a:extLst>
              <a:ext uri="{FF2B5EF4-FFF2-40B4-BE49-F238E27FC236}">
                <a16:creationId xmlns:a16="http://schemas.microsoft.com/office/drawing/2014/main" id="{BC32DF9B-42C0-44DF-9CB4-34EE4530F553}"/>
              </a:ext>
            </a:extLst>
          </p:cNvPr>
          <p:cNvSpPr txBox="1"/>
          <p:nvPr/>
        </p:nvSpPr>
        <p:spPr>
          <a:xfrm>
            <a:off x="2133274" y="3099311"/>
            <a:ext cx="809837" cy="307777"/>
          </a:xfrm>
          <a:prstGeom prst="rect">
            <a:avLst/>
          </a:prstGeom>
          <a:noFill/>
        </p:spPr>
        <p:txBody>
          <a:bodyPr wrap="none" rtlCol="0">
            <a:spAutoFit/>
          </a:bodyPr>
          <a:lstStyle/>
          <a:p>
            <a:pPr algn="ctr"/>
            <a:r>
              <a:rPr lang="en-US" dirty="0">
                <a:solidFill>
                  <a:schemeClr val="accent1">
                    <a:lumMod val="75000"/>
                  </a:schemeClr>
                </a:solidFill>
                <a:latin typeface="Eras Demi ITC" panose="020B0805030504020804" pitchFamily="34" charset="0"/>
              </a:rPr>
              <a:t>Django</a:t>
            </a:r>
            <a:endParaRPr lang="en-IN" dirty="0">
              <a:solidFill>
                <a:schemeClr val="accent1">
                  <a:lumMod val="75000"/>
                </a:schemeClr>
              </a:solidFill>
              <a:latin typeface="Eras Demi ITC" panose="020B0805030504020804" pitchFamily="34" charset="0"/>
            </a:endParaRPr>
          </a:p>
        </p:txBody>
      </p:sp>
      <p:sp>
        <p:nvSpPr>
          <p:cNvPr id="35" name="TextBox 34">
            <a:extLst>
              <a:ext uri="{FF2B5EF4-FFF2-40B4-BE49-F238E27FC236}">
                <a16:creationId xmlns:a16="http://schemas.microsoft.com/office/drawing/2014/main" id="{C24E9831-E099-42A7-A998-F8C296A08B62}"/>
              </a:ext>
            </a:extLst>
          </p:cNvPr>
          <p:cNvSpPr txBox="1"/>
          <p:nvPr/>
        </p:nvSpPr>
        <p:spPr>
          <a:xfrm>
            <a:off x="6165524" y="3104194"/>
            <a:ext cx="2622834" cy="307777"/>
          </a:xfrm>
          <a:prstGeom prst="rect">
            <a:avLst/>
          </a:prstGeom>
          <a:noFill/>
        </p:spPr>
        <p:txBody>
          <a:bodyPr wrap="none" rtlCol="0">
            <a:spAutoFit/>
          </a:bodyPr>
          <a:lstStyle/>
          <a:p>
            <a:pPr algn="ctr"/>
            <a:r>
              <a:rPr lang="en-US" dirty="0">
                <a:solidFill>
                  <a:schemeClr val="accent1">
                    <a:lumMod val="75000"/>
                  </a:schemeClr>
                </a:solidFill>
                <a:latin typeface="Eras Demi ITC" panose="020B0805030504020804" pitchFamily="34" charset="0"/>
              </a:rPr>
              <a:t>CMD / PowerShell / Terminal</a:t>
            </a:r>
            <a:endParaRPr lang="en-IN" dirty="0">
              <a:solidFill>
                <a:schemeClr val="accent1">
                  <a:lumMod val="75000"/>
                </a:schemeClr>
              </a:solidFill>
              <a:latin typeface="Eras Demi ITC" panose="020B0805030504020804" pitchFamily="34" charset="0"/>
            </a:endParaRPr>
          </a:p>
        </p:txBody>
      </p:sp>
      <p:sp>
        <p:nvSpPr>
          <p:cNvPr id="36" name="TextBox 35">
            <a:extLst>
              <a:ext uri="{FF2B5EF4-FFF2-40B4-BE49-F238E27FC236}">
                <a16:creationId xmlns:a16="http://schemas.microsoft.com/office/drawing/2014/main" id="{F34985DF-D86F-4052-9F29-5BECD52F4AA7}"/>
              </a:ext>
            </a:extLst>
          </p:cNvPr>
          <p:cNvSpPr txBox="1"/>
          <p:nvPr/>
        </p:nvSpPr>
        <p:spPr>
          <a:xfrm>
            <a:off x="6129456" y="1734336"/>
            <a:ext cx="1651414" cy="307777"/>
          </a:xfrm>
          <a:prstGeom prst="rect">
            <a:avLst/>
          </a:prstGeom>
          <a:noFill/>
        </p:spPr>
        <p:txBody>
          <a:bodyPr wrap="none" rtlCol="0">
            <a:spAutoFit/>
          </a:bodyPr>
          <a:lstStyle/>
          <a:p>
            <a:pPr algn="ctr"/>
            <a:r>
              <a:rPr lang="en-US" dirty="0">
                <a:solidFill>
                  <a:schemeClr val="accent1">
                    <a:lumMod val="75000"/>
                  </a:schemeClr>
                </a:solidFill>
                <a:latin typeface="Eras Demi ITC" panose="020B0805030504020804" pitchFamily="34" charset="0"/>
              </a:rPr>
              <a:t>Code Editor / IDE</a:t>
            </a:r>
            <a:endParaRPr lang="en-IN" dirty="0">
              <a:solidFill>
                <a:schemeClr val="accent1">
                  <a:lumMod val="75000"/>
                </a:schemeClr>
              </a:solidFill>
              <a:latin typeface="Eras Demi ITC" panose="020B0805030504020804" pitchFamily="34" charset="0"/>
            </a:endParaRPr>
          </a:p>
        </p:txBody>
      </p:sp>
      <p:cxnSp>
        <p:nvCxnSpPr>
          <p:cNvPr id="9" name="Straight Arrow Connector 8">
            <a:extLst>
              <a:ext uri="{FF2B5EF4-FFF2-40B4-BE49-F238E27FC236}">
                <a16:creationId xmlns:a16="http://schemas.microsoft.com/office/drawing/2014/main" id="{A02BA2CD-E887-4734-8B60-6E5685677DB5}"/>
              </a:ext>
            </a:extLst>
          </p:cNvPr>
          <p:cNvCxnSpPr>
            <a:stCxn id="672" idx="1"/>
            <a:endCxn id="5" idx="3"/>
          </p:cNvCxnSpPr>
          <p:nvPr/>
        </p:nvCxnSpPr>
        <p:spPr>
          <a:xfrm flipH="1" flipV="1">
            <a:off x="2902235" y="1888225"/>
            <a:ext cx="317790" cy="2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80AC92D-E0CD-40BB-A066-D3C6AFB52A63}"/>
              </a:ext>
            </a:extLst>
          </p:cNvPr>
          <p:cNvCxnSpPr>
            <a:stCxn id="673" idx="3"/>
            <a:endCxn id="36" idx="1"/>
          </p:cNvCxnSpPr>
          <p:nvPr/>
        </p:nvCxnSpPr>
        <p:spPr>
          <a:xfrm flipV="1">
            <a:off x="5923975" y="1888225"/>
            <a:ext cx="205481" cy="2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661393B-51D4-4903-9F5A-85025AF769FA}"/>
              </a:ext>
            </a:extLst>
          </p:cNvPr>
          <p:cNvCxnSpPr>
            <a:stCxn id="670" idx="1"/>
            <a:endCxn id="34" idx="3"/>
          </p:cNvCxnSpPr>
          <p:nvPr/>
        </p:nvCxnSpPr>
        <p:spPr>
          <a:xfrm flipH="1">
            <a:off x="2943111" y="3253200"/>
            <a:ext cx="276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FDB3CF-DCBD-4A64-A4DD-6C008E9E203A}"/>
              </a:ext>
            </a:extLst>
          </p:cNvPr>
          <p:cNvCxnSpPr>
            <a:stCxn id="671" idx="3"/>
            <a:endCxn id="35" idx="1"/>
          </p:cNvCxnSpPr>
          <p:nvPr/>
        </p:nvCxnSpPr>
        <p:spPr>
          <a:xfrm>
            <a:off x="5923975" y="3253200"/>
            <a:ext cx="241549" cy="4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6" name="Google Shape;135;p27">
            <a:extLst>
              <a:ext uri="{FF2B5EF4-FFF2-40B4-BE49-F238E27FC236}">
                <a16:creationId xmlns:a16="http://schemas.microsoft.com/office/drawing/2014/main" id="{3E8DD793-AB8C-48A0-A19B-0EC41A60FE92}"/>
              </a:ext>
            </a:extLst>
          </p:cNvPr>
          <p:cNvSpPr txBox="1">
            <a:spLocks noGrp="1"/>
          </p:cNvSpPr>
          <p:nvPr>
            <p:ph type="title"/>
          </p:nvPr>
        </p:nvSpPr>
        <p:spPr>
          <a:xfrm>
            <a:off x="777876" y="262713"/>
            <a:ext cx="7588246"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bg1"/>
                </a:solidFill>
                <a:latin typeface="Eras Demi ITC" panose="020B0805030504020804" pitchFamily="34" charset="0"/>
              </a:rPr>
              <a:t>Installation - </a:t>
            </a:r>
            <a:r>
              <a:rPr lang="en" sz="2800" dirty="0">
                <a:solidFill>
                  <a:schemeClr val="accent1">
                    <a:lumMod val="40000"/>
                    <a:lumOff val="60000"/>
                  </a:schemeClr>
                </a:solidFill>
                <a:latin typeface="Eras Demi ITC" panose="020B0805030504020804" pitchFamily="34" charset="0"/>
              </a:rPr>
              <a:t>Python</a:t>
            </a:r>
            <a:endParaRPr sz="2800" dirty="0">
              <a:solidFill>
                <a:schemeClr val="accent1">
                  <a:lumMod val="40000"/>
                  <a:lumOff val="60000"/>
                </a:schemeClr>
              </a:solidFill>
              <a:latin typeface="Eras Demi ITC" panose="020B0805030504020804" pitchFamily="34" charset="0"/>
            </a:endParaRPr>
          </a:p>
        </p:txBody>
      </p:sp>
      <p:pic>
        <p:nvPicPr>
          <p:cNvPr id="3" name="Picture 2">
            <a:extLst>
              <a:ext uri="{FF2B5EF4-FFF2-40B4-BE49-F238E27FC236}">
                <a16:creationId xmlns:a16="http://schemas.microsoft.com/office/drawing/2014/main" id="{DD6B19BA-6420-4F5F-8D10-923E707F2E69}"/>
              </a:ext>
            </a:extLst>
          </p:cNvPr>
          <p:cNvPicPr>
            <a:picLocks noChangeAspect="1"/>
          </p:cNvPicPr>
          <p:nvPr/>
        </p:nvPicPr>
        <p:blipFill>
          <a:blip r:embed="rId3"/>
          <a:stretch>
            <a:fillRect/>
          </a:stretch>
        </p:blipFill>
        <p:spPr>
          <a:xfrm>
            <a:off x="1763808" y="1276848"/>
            <a:ext cx="5616382" cy="3478348"/>
          </a:xfrm>
          <a:prstGeom prst="rect">
            <a:avLst/>
          </a:prstGeom>
        </p:spPr>
      </p:pic>
      <p:sp>
        <p:nvSpPr>
          <p:cNvPr id="4" name="Rectangle: Rounded Corners 3">
            <a:extLst>
              <a:ext uri="{FF2B5EF4-FFF2-40B4-BE49-F238E27FC236}">
                <a16:creationId xmlns:a16="http://schemas.microsoft.com/office/drawing/2014/main" id="{0E8B87F7-207D-4B17-BEE6-A72BAC21C176}"/>
              </a:ext>
            </a:extLst>
          </p:cNvPr>
          <p:cNvSpPr/>
          <p:nvPr/>
        </p:nvSpPr>
        <p:spPr>
          <a:xfrm>
            <a:off x="3962399" y="2121925"/>
            <a:ext cx="463550" cy="190500"/>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n>
                <a:solidFill>
                  <a:schemeClr val="bg1"/>
                </a:solidFill>
              </a:ln>
              <a:solidFill>
                <a:schemeClr val="bg1"/>
              </a:solidFill>
            </a:endParaRPr>
          </a:p>
        </p:txBody>
      </p:sp>
      <p:cxnSp>
        <p:nvCxnSpPr>
          <p:cNvPr id="7" name="Straight Arrow Connector 6">
            <a:extLst>
              <a:ext uri="{FF2B5EF4-FFF2-40B4-BE49-F238E27FC236}">
                <a16:creationId xmlns:a16="http://schemas.microsoft.com/office/drawing/2014/main" id="{6E8B9E76-CDA1-42E2-8CF0-480D0B8525B0}"/>
              </a:ext>
            </a:extLst>
          </p:cNvPr>
          <p:cNvCxnSpPr>
            <a:cxnSpLocks/>
          </p:cNvCxnSpPr>
          <p:nvPr/>
        </p:nvCxnSpPr>
        <p:spPr>
          <a:xfrm flipV="1">
            <a:off x="1225550" y="2288050"/>
            <a:ext cx="2736849" cy="6075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D06FD21-3510-4A42-99BB-DC7EAFB356B9}"/>
              </a:ext>
            </a:extLst>
          </p:cNvPr>
          <p:cNvSpPr txBox="1"/>
          <p:nvPr/>
        </p:nvSpPr>
        <p:spPr>
          <a:xfrm>
            <a:off x="3105892" y="946581"/>
            <a:ext cx="2932213" cy="276999"/>
          </a:xfrm>
          <a:prstGeom prst="rect">
            <a:avLst/>
          </a:prstGeom>
          <a:noFill/>
        </p:spPr>
        <p:txBody>
          <a:bodyPr wrap="none" rtlCol="0">
            <a:spAutoFit/>
          </a:bodyPr>
          <a:lstStyle/>
          <a:p>
            <a:pPr algn="ctr"/>
            <a:r>
              <a:rPr lang="en-IN" sz="1200" dirty="0">
                <a:solidFill>
                  <a:srgbClr val="FFFF00"/>
                </a:solidFill>
                <a:latin typeface="Eras Demi ITC" panose="020B0805030504020804" pitchFamily="34" charset="0"/>
              </a:rPr>
              <a:t>https://www.python.org/downloads/</a:t>
            </a:r>
          </a:p>
        </p:txBody>
      </p:sp>
    </p:spTree>
    <p:extLst>
      <p:ext uri="{BB962C8B-B14F-4D97-AF65-F5344CB8AC3E}">
        <p14:creationId xmlns:p14="http://schemas.microsoft.com/office/powerpoint/2010/main" val="3456515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6" name="Google Shape;135;p27">
            <a:extLst>
              <a:ext uri="{FF2B5EF4-FFF2-40B4-BE49-F238E27FC236}">
                <a16:creationId xmlns:a16="http://schemas.microsoft.com/office/drawing/2014/main" id="{3E8DD793-AB8C-48A0-A19B-0EC41A60FE92}"/>
              </a:ext>
            </a:extLst>
          </p:cNvPr>
          <p:cNvSpPr txBox="1">
            <a:spLocks noGrp="1"/>
          </p:cNvSpPr>
          <p:nvPr>
            <p:ph type="title"/>
          </p:nvPr>
        </p:nvSpPr>
        <p:spPr>
          <a:xfrm>
            <a:off x="777873" y="399552"/>
            <a:ext cx="7588246"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bg1"/>
                </a:solidFill>
                <a:latin typeface="Eras Demi ITC" panose="020B0805030504020804" pitchFamily="34" charset="0"/>
              </a:rPr>
              <a:t>Installation</a:t>
            </a:r>
            <a:r>
              <a:rPr lang="en" sz="2800" dirty="0">
                <a:solidFill>
                  <a:schemeClr val="accent1">
                    <a:lumMod val="40000"/>
                    <a:lumOff val="60000"/>
                  </a:schemeClr>
                </a:solidFill>
                <a:latin typeface="Eras Demi ITC" panose="020B0805030504020804" pitchFamily="34" charset="0"/>
              </a:rPr>
              <a:t> - Django</a:t>
            </a:r>
            <a:endParaRPr sz="2800" dirty="0">
              <a:solidFill>
                <a:schemeClr val="bg1"/>
              </a:solidFill>
              <a:latin typeface="Eras Demi ITC" panose="020B0805030504020804" pitchFamily="34" charset="0"/>
            </a:endParaRPr>
          </a:p>
        </p:txBody>
      </p:sp>
      <p:sp>
        <p:nvSpPr>
          <p:cNvPr id="4" name="TextBox 3">
            <a:extLst>
              <a:ext uri="{FF2B5EF4-FFF2-40B4-BE49-F238E27FC236}">
                <a16:creationId xmlns:a16="http://schemas.microsoft.com/office/drawing/2014/main" id="{89E31CCD-C000-45BB-9EBF-23368C0306A9}"/>
              </a:ext>
            </a:extLst>
          </p:cNvPr>
          <p:cNvSpPr txBox="1"/>
          <p:nvPr/>
        </p:nvSpPr>
        <p:spPr>
          <a:xfrm>
            <a:off x="2493806" y="1818959"/>
            <a:ext cx="4156388" cy="369332"/>
          </a:xfrm>
          <a:prstGeom prst="rect">
            <a:avLst/>
          </a:prstGeom>
          <a:solidFill>
            <a:schemeClr val="tx1"/>
          </a:solidFill>
        </p:spPr>
        <p:txBody>
          <a:bodyPr wrap="square" rtlCol="0">
            <a:spAutoFit/>
          </a:bodyPr>
          <a:lstStyle/>
          <a:p>
            <a:pPr algn="ctr"/>
            <a:r>
              <a:rPr lang="en-US" sz="1800" dirty="0">
                <a:solidFill>
                  <a:schemeClr val="bg1"/>
                </a:solidFill>
              </a:rPr>
              <a:t>pip install virtualenvwrapper-win</a:t>
            </a:r>
            <a:endParaRPr lang="en-IN" sz="1800" dirty="0">
              <a:solidFill>
                <a:schemeClr val="bg1"/>
              </a:solidFill>
            </a:endParaRPr>
          </a:p>
        </p:txBody>
      </p:sp>
      <p:sp>
        <p:nvSpPr>
          <p:cNvPr id="6" name="TextBox 5">
            <a:extLst>
              <a:ext uri="{FF2B5EF4-FFF2-40B4-BE49-F238E27FC236}">
                <a16:creationId xmlns:a16="http://schemas.microsoft.com/office/drawing/2014/main" id="{CD565FC9-7459-4C3D-B8EE-3971EB540EB0}"/>
              </a:ext>
            </a:extLst>
          </p:cNvPr>
          <p:cNvSpPr txBox="1"/>
          <p:nvPr/>
        </p:nvSpPr>
        <p:spPr>
          <a:xfrm>
            <a:off x="3306224" y="2460283"/>
            <a:ext cx="2531541" cy="369332"/>
          </a:xfrm>
          <a:prstGeom prst="rect">
            <a:avLst/>
          </a:prstGeom>
          <a:solidFill>
            <a:schemeClr val="tx1"/>
          </a:solidFill>
        </p:spPr>
        <p:txBody>
          <a:bodyPr wrap="square" rtlCol="0">
            <a:spAutoFit/>
          </a:bodyPr>
          <a:lstStyle/>
          <a:p>
            <a:pPr algn="ctr"/>
            <a:r>
              <a:rPr lang="en-US" sz="1800" dirty="0">
                <a:solidFill>
                  <a:schemeClr val="bg1"/>
                </a:solidFill>
              </a:rPr>
              <a:t>mkvirtualenv test</a:t>
            </a:r>
            <a:endParaRPr lang="en-IN" sz="1800" dirty="0">
              <a:solidFill>
                <a:schemeClr val="bg1"/>
              </a:solidFill>
            </a:endParaRPr>
          </a:p>
        </p:txBody>
      </p:sp>
      <p:sp>
        <p:nvSpPr>
          <p:cNvPr id="7" name="TextBox 6">
            <a:extLst>
              <a:ext uri="{FF2B5EF4-FFF2-40B4-BE49-F238E27FC236}">
                <a16:creationId xmlns:a16="http://schemas.microsoft.com/office/drawing/2014/main" id="{482D4C39-D709-4878-BDAD-0F797BE21194}"/>
              </a:ext>
            </a:extLst>
          </p:cNvPr>
          <p:cNvSpPr txBox="1"/>
          <p:nvPr/>
        </p:nvSpPr>
        <p:spPr>
          <a:xfrm>
            <a:off x="3516319" y="3101607"/>
            <a:ext cx="2111350" cy="369332"/>
          </a:xfrm>
          <a:prstGeom prst="rect">
            <a:avLst/>
          </a:prstGeom>
          <a:solidFill>
            <a:schemeClr val="tx1"/>
          </a:solidFill>
        </p:spPr>
        <p:txBody>
          <a:bodyPr wrap="square" rtlCol="0">
            <a:spAutoFit/>
          </a:bodyPr>
          <a:lstStyle/>
          <a:p>
            <a:pPr algn="ctr"/>
            <a:r>
              <a:rPr lang="en-US" sz="1800" dirty="0">
                <a:solidFill>
                  <a:schemeClr val="bg1"/>
                </a:solidFill>
              </a:rPr>
              <a:t>workon test</a:t>
            </a:r>
            <a:endParaRPr lang="en-IN" sz="1800" dirty="0">
              <a:solidFill>
                <a:schemeClr val="bg1"/>
              </a:solidFill>
            </a:endParaRPr>
          </a:p>
        </p:txBody>
      </p:sp>
      <p:sp>
        <p:nvSpPr>
          <p:cNvPr id="8" name="TextBox 7">
            <a:extLst>
              <a:ext uri="{FF2B5EF4-FFF2-40B4-BE49-F238E27FC236}">
                <a16:creationId xmlns:a16="http://schemas.microsoft.com/office/drawing/2014/main" id="{E7A56619-B5FF-4903-B545-ACF3505EF675}"/>
              </a:ext>
            </a:extLst>
          </p:cNvPr>
          <p:cNvSpPr txBox="1"/>
          <p:nvPr/>
        </p:nvSpPr>
        <p:spPr>
          <a:xfrm>
            <a:off x="2438714" y="1333916"/>
            <a:ext cx="4266560" cy="369332"/>
          </a:xfrm>
          <a:prstGeom prst="rect">
            <a:avLst/>
          </a:prstGeom>
          <a:noFill/>
        </p:spPr>
        <p:txBody>
          <a:bodyPr wrap="square">
            <a:spAutoFit/>
          </a:bodyPr>
          <a:lstStyle/>
          <a:p>
            <a:r>
              <a:rPr lang="en" sz="1800" dirty="0">
                <a:solidFill>
                  <a:schemeClr val="accent1">
                    <a:lumMod val="40000"/>
                    <a:lumOff val="60000"/>
                  </a:schemeClr>
                </a:solidFill>
                <a:latin typeface="Eras Demi ITC" panose="020B0805030504020804" pitchFamily="34" charset="0"/>
              </a:rPr>
              <a:t>Creating a Virtual Environment (Opt)</a:t>
            </a:r>
            <a:endParaRPr lang="en-IN" sz="1800" dirty="0">
              <a:solidFill>
                <a:schemeClr val="accent1">
                  <a:lumMod val="40000"/>
                  <a:lumOff val="60000"/>
                </a:schemeClr>
              </a:solidFill>
            </a:endParaRPr>
          </a:p>
        </p:txBody>
      </p:sp>
      <p:sp>
        <p:nvSpPr>
          <p:cNvPr id="9" name="TextBox 8">
            <a:extLst>
              <a:ext uri="{FF2B5EF4-FFF2-40B4-BE49-F238E27FC236}">
                <a16:creationId xmlns:a16="http://schemas.microsoft.com/office/drawing/2014/main" id="{B1B3F83E-D79F-409F-9441-5CF12C7FDBF0}"/>
              </a:ext>
            </a:extLst>
          </p:cNvPr>
          <p:cNvSpPr txBox="1"/>
          <p:nvPr/>
        </p:nvSpPr>
        <p:spPr>
          <a:xfrm>
            <a:off x="3306224" y="3903816"/>
            <a:ext cx="2531541" cy="369332"/>
          </a:xfrm>
          <a:prstGeom prst="rect">
            <a:avLst/>
          </a:prstGeom>
          <a:solidFill>
            <a:schemeClr val="tx1"/>
          </a:solidFill>
        </p:spPr>
        <p:txBody>
          <a:bodyPr wrap="square" rtlCol="0">
            <a:spAutoFit/>
          </a:bodyPr>
          <a:lstStyle/>
          <a:p>
            <a:pPr algn="ctr"/>
            <a:r>
              <a:rPr lang="en-US" sz="1800" dirty="0">
                <a:solidFill>
                  <a:schemeClr val="bg1"/>
                </a:solidFill>
              </a:rPr>
              <a:t>pip install django</a:t>
            </a:r>
            <a:endParaRPr lang="en-IN" sz="1800" dirty="0">
              <a:solidFill>
                <a:schemeClr val="bg1"/>
              </a:solidFill>
            </a:endParaRPr>
          </a:p>
        </p:txBody>
      </p:sp>
      <p:cxnSp>
        <p:nvCxnSpPr>
          <p:cNvPr id="10" name="Straight Arrow Connector 9">
            <a:extLst>
              <a:ext uri="{FF2B5EF4-FFF2-40B4-BE49-F238E27FC236}">
                <a16:creationId xmlns:a16="http://schemas.microsoft.com/office/drawing/2014/main" id="{1EDD7F58-75BE-4FED-ABEB-3DAAC4CD0829}"/>
              </a:ext>
            </a:extLst>
          </p:cNvPr>
          <p:cNvCxnSpPr>
            <a:cxnSpLocks/>
          </p:cNvCxnSpPr>
          <p:nvPr/>
        </p:nvCxnSpPr>
        <p:spPr>
          <a:xfrm>
            <a:off x="1986115" y="4088482"/>
            <a:ext cx="1231617" cy="0"/>
          </a:xfrm>
          <a:prstGeom prst="straightConnector1">
            <a:avLst/>
          </a:prstGeom>
          <a:ln>
            <a:solidFill>
              <a:srgbClr val="FFFF00"/>
            </a:solidFill>
            <a:tailEnd type="triangle"/>
          </a:ln>
          <a:effectLst>
            <a:glow rad="228600">
              <a:schemeClr val="accent6">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76207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6" name="Google Shape;135;p27">
            <a:extLst>
              <a:ext uri="{FF2B5EF4-FFF2-40B4-BE49-F238E27FC236}">
                <a16:creationId xmlns:a16="http://schemas.microsoft.com/office/drawing/2014/main" id="{3E8DD793-AB8C-48A0-A19B-0EC41A60FE92}"/>
              </a:ext>
            </a:extLst>
          </p:cNvPr>
          <p:cNvSpPr txBox="1">
            <a:spLocks noGrp="1"/>
          </p:cNvSpPr>
          <p:nvPr>
            <p:ph type="title"/>
          </p:nvPr>
        </p:nvSpPr>
        <p:spPr>
          <a:xfrm>
            <a:off x="777876" y="262713"/>
            <a:ext cx="7588246"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bg1"/>
                </a:solidFill>
                <a:latin typeface="Eras Demi ITC" panose="020B0805030504020804" pitchFamily="34" charset="0"/>
              </a:rPr>
              <a:t>Installation – </a:t>
            </a:r>
            <a:r>
              <a:rPr lang="en" sz="2800" dirty="0">
                <a:solidFill>
                  <a:schemeClr val="accent1">
                    <a:lumMod val="40000"/>
                    <a:lumOff val="60000"/>
                  </a:schemeClr>
                </a:solidFill>
                <a:latin typeface="Eras Demi ITC" panose="020B0805030504020804" pitchFamily="34" charset="0"/>
              </a:rPr>
              <a:t>VS Code</a:t>
            </a:r>
            <a:endParaRPr sz="2800" dirty="0">
              <a:solidFill>
                <a:schemeClr val="accent1">
                  <a:lumMod val="40000"/>
                  <a:lumOff val="60000"/>
                </a:schemeClr>
              </a:solidFill>
              <a:latin typeface="Eras Demi ITC" panose="020B0805030504020804" pitchFamily="34" charset="0"/>
            </a:endParaRPr>
          </a:p>
        </p:txBody>
      </p:sp>
      <p:sp>
        <p:nvSpPr>
          <p:cNvPr id="9" name="TextBox 8">
            <a:extLst>
              <a:ext uri="{FF2B5EF4-FFF2-40B4-BE49-F238E27FC236}">
                <a16:creationId xmlns:a16="http://schemas.microsoft.com/office/drawing/2014/main" id="{CD06FD21-3510-4A42-99BB-DC7EAFB356B9}"/>
              </a:ext>
            </a:extLst>
          </p:cNvPr>
          <p:cNvSpPr txBox="1"/>
          <p:nvPr/>
        </p:nvSpPr>
        <p:spPr>
          <a:xfrm>
            <a:off x="2997688" y="919947"/>
            <a:ext cx="3148619" cy="276999"/>
          </a:xfrm>
          <a:prstGeom prst="rect">
            <a:avLst/>
          </a:prstGeom>
          <a:noFill/>
        </p:spPr>
        <p:txBody>
          <a:bodyPr wrap="none" rtlCol="0">
            <a:spAutoFit/>
          </a:bodyPr>
          <a:lstStyle/>
          <a:p>
            <a:pPr algn="ctr"/>
            <a:r>
              <a:rPr lang="en-IN" sz="1200" dirty="0">
                <a:solidFill>
                  <a:srgbClr val="FFFF00"/>
                </a:solidFill>
                <a:latin typeface="Eras Demi ITC" panose="020B0805030504020804" pitchFamily="34" charset="0"/>
              </a:rPr>
              <a:t>https://code.visualstudio.com/download</a:t>
            </a:r>
          </a:p>
        </p:txBody>
      </p:sp>
      <p:pic>
        <p:nvPicPr>
          <p:cNvPr id="5" name="Picture 4">
            <a:extLst>
              <a:ext uri="{FF2B5EF4-FFF2-40B4-BE49-F238E27FC236}">
                <a16:creationId xmlns:a16="http://schemas.microsoft.com/office/drawing/2014/main" id="{939914E7-3D6E-4383-831C-04285FF220CF}"/>
              </a:ext>
            </a:extLst>
          </p:cNvPr>
          <p:cNvPicPr>
            <a:picLocks noChangeAspect="1"/>
          </p:cNvPicPr>
          <p:nvPr/>
        </p:nvPicPr>
        <p:blipFill>
          <a:blip r:embed="rId3"/>
          <a:stretch>
            <a:fillRect/>
          </a:stretch>
        </p:blipFill>
        <p:spPr>
          <a:xfrm>
            <a:off x="907591" y="1223580"/>
            <a:ext cx="7328814" cy="3437157"/>
          </a:xfrm>
          <a:prstGeom prst="rect">
            <a:avLst/>
          </a:prstGeom>
        </p:spPr>
      </p:pic>
      <p:cxnSp>
        <p:nvCxnSpPr>
          <p:cNvPr id="6" name="Straight Arrow Connector 5">
            <a:extLst>
              <a:ext uri="{FF2B5EF4-FFF2-40B4-BE49-F238E27FC236}">
                <a16:creationId xmlns:a16="http://schemas.microsoft.com/office/drawing/2014/main" id="{A3120E4C-DD8F-40E8-8FEB-DD9D5FEFDDEE}"/>
              </a:ext>
            </a:extLst>
          </p:cNvPr>
          <p:cNvCxnSpPr>
            <a:cxnSpLocks/>
          </p:cNvCxnSpPr>
          <p:nvPr/>
        </p:nvCxnSpPr>
        <p:spPr>
          <a:xfrm>
            <a:off x="565150" y="2133600"/>
            <a:ext cx="2432538" cy="8763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219DF44-6FEB-47DB-8F70-F41830D90E3E}"/>
              </a:ext>
            </a:extLst>
          </p:cNvPr>
          <p:cNvSpPr/>
          <p:nvPr/>
        </p:nvSpPr>
        <p:spPr>
          <a:xfrm>
            <a:off x="2997688" y="3009900"/>
            <a:ext cx="4609612" cy="1650837"/>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780914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2216944" y="467599"/>
            <a:ext cx="4710112" cy="17191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a:solidFill>
                  <a:schemeClr val="bg1"/>
                </a:solidFill>
                <a:latin typeface="Eras Demi ITC" panose="020B0805030504020804" pitchFamily="34" charset="0"/>
              </a:rPr>
              <a:t>Creating Project in </a:t>
            </a:r>
            <a:r>
              <a:rPr lang="en-US" sz="3600" b="1" dirty="0">
                <a:solidFill>
                  <a:schemeClr val="accent1">
                    <a:lumMod val="40000"/>
                    <a:lumOff val="60000"/>
                  </a:schemeClr>
                </a:solidFill>
                <a:latin typeface="Eras Demi ITC" panose="020B0805030504020804" pitchFamily="34" charset="0"/>
              </a:rPr>
              <a:t>Django</a:t>
            </a:r>
            <a:endParaRPr sz="3600" b="1" dirty="0">
              <a:solidFill>
                <a:schemeClr val="accent1">
                  <a:lumMod val="40000"/>
                  <a:lumOff val="60000"/>
                </a:schemeClr>
              </a:solidFill>
              <a:latin typeface="Eras Demi ITC" panose="020B0805030504020804" pitchFamily="34" charset="0"/>
            </a:endParaRPr>
          </a:p>
        </p:txBody>
      </p:sp>
      <p:sp>
        <p:nvSpPr>
          <p:cNvPr id="4" name="TextBox 3">
            <a:extLst>
              <a:ext uri="{FF2B5EF4-FFF2-40B4-BE49-F238E27FC236}">
                <a16:creationId xmlns:a16="http://schemas.microsoft.com/office/drawing/2014/main" id="{D016EC05-57DD-4E53-95E8-96992FFE3E8D}"/>
              </a:ext>
            </a:extLst>
          </p:cNvPr>
          <p:cNvSpPr txBox="1"/>
          <p:nvPr/>
        </p:nvSpPr>
        <p:spPr>
          <a:xfrm>
            <a:off x="2355375" y="2202418"/>
            <a:ext cx="4433250" cy="369332"/>
          </a:xfrm>
          <a:prstGeom prst="rect">
            <a:avLst/>
          </a:prstGeom>
          <a:solidFill>
            <a:schemeClr val="tx1"/>
          </a:solidFill>
        </p:spPr>
        <p:txBody>
          <a:bodyPr wrap="square" rtlCol="0">
            <a:spAutoFit/>
          </a:bodyPr>
          <a:lstStyle/>
          <a:p>
            <a:pPr algn="ctr"/>
            <a:r>
              <a:rPr lang="en-US" sz="1800" dirty="0" err="1">
                <a:solidFill>
                  <a:schemeClr val="bg1"/>
                </a:solidFill>
              </a:rPr>
              <a:t>django</a:t>
            </a:r>
            <a:r>
              <a:rPr lang="en-US" sz="1800" dirty="0">
                <a:solidFill>
                  <a:schemeClr val="bg1"/>
                </a:solidFill>
              </a:rPr>
              <a:t>-admin </a:t>
            </a:r>
            <a:r>
              <a:rPr lang="en-US" sz="1800" dirty="0" err="1">
                <a:solidFill>
                  <a:schemeClr val="bg1"/>
                </a:solidFill>
              </a:rPr>
              <a:t>startproject</a:t>
            </a:r>
            <a:r>
              <a:rPr lang="en-US" sz="1800" dirty="0">
                <a:solidFill>
                  <a:schemeClr val="bg1"/>
                </a:solidFill>
              </a:rPr>
              <a:t> </a:t>
            </a:r>
            <a:r>
              <a:rPr lang="en-US" sz="1800" dirty="0" err="1">
                <a:solidFill>
                  <a:schemeClr val="bg1"/>
                </a:solidFill>
              </a:rPr>
              <a:t>project_name</a:t>
            </a:r>
            <a:endParaRPr lang="en-IN" sz="1800" dirty="0">
              <a:solidFill>
                <a:schemeClr val="bg1"/>
              </a:solidFill>
            </a:endParaRPr>
          </a:p>
        </p:txBody>
      </p:sp>
      <p:cxnSp>
        <p:nvCxnSpPr>
          <p:cNvPr id="7" name="Straight Arrow Connector 6">
            <a:extLst>
              <a:ext uri="{FF2B5EF4-FFF2-40B4-BE49-F238E27FC236}">
                <a16:creationId xmlns:a16="http://schemas.microsoft.com/office/drawing/2014/main" id="{662E4A44-9D0B-4FBE-B1C7-18E290E2C8EC}"/>
              </a:ext>
            </a:extLst>
          </p:cNvPr>
          <p:cNvCxnSpPr>
            <a:cxnSpLocks/>
          </p:cNvCxnSpPr>
          <p:nvPr/>
        </p:nvCxnSpPr>
        <p:spPr>
          <a:xfrm>
            <a:off x="1526538" y="2387084"/>
            <a:ext cx="690406" cy="0"/>
          </a:xfrm>
          <a:prstGeom prst="straightConnector1">
            <a:avLst/>
          </a:prstGeom>
          <a:ln>
            <a:solidFill>
              <a:srgbClr val="FFFF00"/>
            </a:solidFill>
            <a:tailEnd type="triangle"/>
          </a:ln>
          <a:effectLst>
            <a:glow rad="228600">
              <a:schemeClr val="accent6">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95977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9" name="TextBox 8">
            <a:extLst>
              <a:ext uri="{FF2B5EF4-FFF2-40B4-BE49-F238E27FC236}">
                <a16:creationId xmlns:a16="http://schemas.microsoft.com/office/drawing/2014/main" id="{092E88B4-1017-4C98-A9F1-9505D47AC064}"/>
              </a:ext>
            </a:extLst>
          </p:cNvPr>
          <p:cNvSpPr txBox="1"/>
          <p:nvPr/>
        </p:nvSpPr>
        <p:spPr>
          <a:xfrm>
            <a:off x="723767" y="1311895"/>
            <a:ext cx="7696466" cy="3293209"/>
          </a:xfrm>
          <a:prstGeom prst="rect">
            <a:avLst/>
          </a:prstGeom>
          <a:noFill/>
        </p:spPr>
        <p:txBody>
          <a:bodyPr wrap="square" rtlCol="0">
            <a:spAutoFit/>
          </a:bodyPr>
          <a:lstStyle/>
          <a:p>
            <a:pPr lvl="0" algn="l" rtl="0">
              <a:lnSpc>
                <a:spcPct val="150000"/>
              </a:lnSpc>
              <a:spcBef>
                <a:spcPts val="0"/>
              </a:spcBef>
              <a:spcAft>
                <a:spcPts val="0"/>
              </a:spcAft>
              <a:buClr>
                <a:schemeClr val="bg1"/>
              </a:buClr>
            </a:pPr>
            <a:r>
              <a:rPr lang="en-US" sz="1600" dirty="0">
                <a:solidFill>
                  <a:schemeClr val="bg1"/>
                </a:solidFill>
                <a:latin typeface="Eras Demi ITC" panose="020B0805030504020804" pitchFamily="34" charset="0"/>
              </a:rPr>
              <a:t>project1/</a:t>
            </a:r>
          </a:p>
          <a:p>
            <a:pPr lvl="0" algn="l" rtl="0">
              <a:lnSpc>
                <a:spcPct val="150000"/>
              </a:lnSpc>
              <a:spcBef>
                <a:spcPts val="0"/>
              </a:spcBef>
              <a:spcAft>
                <a:spcPts val="0"/>
              </a:spcAft>
              <a:buClr>
                <a:schemeClr val="bg1"/>
              </a:buClr>
            </a:pPr>
            <a:r>
              <a:rPr lang="en-US" sz="1600" dirty="0">
                <a:solidFill>
                  <a:schemeClr val="accent1"/>
                </a:solidFill>
                <a:latin typeface="Eras Demi ITC" panose="020B0805030504020804" pitchFamily="34" charset="0"/>
              </a:rPr>
              <a:t>      </a:t>
            </a:r>
            <a:r>
              <a:rPr lang="en-US" sz="1600" dirty="0">
                <a:solidFill>
                  <a:schemeClr val="accent1">
                    <a:lumMod val="75000"/>
                  </a:schemeClr>
                </a:solidFill>
                <a:latin typeface="Eras Demi ITC" panose="020B0805030504020804" pitchFamily="34" charset="0"/>
              </a:rPr>
              <a:t>project1/                   </a:t>
            </a:r>
            <a:r>
              <a:rPr lang="en-US" dirty="0">
                <a:solidFill>
                  <a:schemeClr val="accent1">
                    <a:lumMod val="75000"/>
                  </a:schemeClr>
                </a:solidFill>
                <a:latin typeface="Eras Demi ITC" panose="020B0805030504020804" pitchFamily="34" charset="0"/>
              </a:rPr>
              <a:t>//</a:t>
            </a:r>
            <a:r>
              <a:rPr lang="en-US" sz="1200" dirty="0">
                <a:solidFill>
                  <a:schemeClr val="accent1">
                    <a:lumMod val="75000"/>
                  </a:schemeClr>
                </a:solidFill>
                <a:latin typeface="Eras Demi ITC" panose="020B0805030504020804" pitchFamily="34" charset="0"/>
              </a:rPr>
              <a:t>project sub-folder, the entry point for the website</a:t>
            </a:r>
          </a:p>
          <a:p>
            <a:pPr lvl="0" algn="l" rtl="0">
              <a:lnSpc>
                <a:spcPct val="150000"/>
              </a:lnSpc>
              <a:spcBef>
                <a:spcPts val="0"/>
              </a:spcBef>
              <a:spcAft>
                <a:spcPts val="0"/>
              </a:spcAft>
              <a:buClr>
                <a:schemeClr val="bg1"/>
              </a:buClr>
            </a:pPr>
            <a:r>
              <a:rPr lang="en-US" sz="1600" dirty="0">
                <a:solidFill>
                  <a:srgbClr val="92D050"/>
                </a:solidFill>
                <a:latin typeface="Eras Demi ITC" panose="020B0805030504020804" pitchFamily="34" charset="0"/>
              </a:rPr>
              <a:t>           </a:t>
            </a:r>
            <a:r>
              <a:rPr lang="en-US" sz="1600" dirty="0">
                <a:solidFill>
                  <a:schemeClr val="accent1">
                    <a:lumMod val="40000"/>
                    <a:lumOff val="60000"/>
                  </a:schemeClr>
                </a:solidFill>
                <a:latin typeface="Eras Demi ITC" panose="020B0805030504020804" pitchFamily="34" charset="0"/>
              </a:rPr>
              <a:t>__init__.py          </a:t>
            </a:r>
            <a:r>
              <a:rPr lang="en-US" sz="1200" dirty="0">
                <a:solidFill>
                  <a:schemeClr val="accent1">
                    <a:lumMod val="40000"/>
                    <a:lumOff val="60000"/>
                  </a:schemeClr>
                </a:solidFill>
                <a:latin typeface="Eras Demi ITC" panose="020B0805030504020804" pitchFamily="34" charset="0"/>
              </a:rPr>
              <a:t>//</a:t>
            </a:r>
            <a:r>
              <a:rPr lang="en-US" sz="1100" b="0" i="0" dirty="0">
                <a:solidFill>
                  <a:schemeClr val="accent1">
                    <a:lumMod val="40000"/>
                    <a:lumOff val="60000"/>
                  </a:schemeClr>
                </a:solidFill>
                <a:effectLst/>
                <a:latin typeface="Eras Demi ITC" panose="020B0805030504020804" pitchFamily="34" charset="0"/>
              </a:rPr>
              <a:t>an empty file that instructs python to treat this directory as a python package</a:t>
            </a:r>
            <a:endParaRPr lang="en-US" sz="1100" dirty="0">
              <a:solidFill>
                <a:schemeClr val="accent1">
                  <a:lumMod val="40000"/>
                  <a:lumOff val="60000"/>
                </a:schemeClr>
              </a:solidFill>
              <a:latin typeface="Eras Demi ITC" panose="020B0805030504020804" pitchFamily="34" charset="0"/>
            </a:endParaRPr>
          </a:p>
          <a:p>
            <a:pPr lvl="0" algn="l" rtl="0">
              <a:lnSpc>
                <a:spcPct val="150000"/>
              </a:lnSpc>
              <a:spcBef>
                <a:spcPts val="0"/>
              </a:spcBef>
              <a:spcAft>
                <a:spcPts val="0"/>
              </a:spcAft>
              <a:buClr>
                <a:schemeClr val="bg1"/>
              </a:buClr>
            </a:pPr>
            <a:r>
              <a:rPr lang="en-US" sz="1600" dirty="0">
                <a:solidFill>
                  <a:schemeClr val="accent1">
                    <a:lumMod val="40000"/>
                    <a:lumOff val="60000"/>
                  </a:schemeClr>
                </a:solidFill>
                <a:latin typeface="Eras Demi ITC" panose="020B0805030504020804" pitchFamily="34" charset="0"/>
              </a:rPr>
              <a:t>           settings.py        </a:t>
            </a:r>
            <a:r>
              <a:rPr lang="en-US" sz="1200" dirty="0">
                <a:solidFill>
                  <a:schemeClr val="accent1">
                    <a:lumMod val="40000"/>
                    <a:lumOff val="60000"/>
                  </a:schemeClr>
                </a:solidFill>
                <a:latin typeface="Eras Demi ITC" panose="020B0805030504020804" pitchFamily="34" charset="0"/>
              </a:rPr>
              <a:t>//contains all the website settings</a:t>
            </a:r>
            <a:endParaRPr lang="en-US" sz="1600" dirty="0">
              <a:solidFill>
                <a:schemeClr val="accent1">
                  <a:lumMod val="40000"/>
                  <a:lumOff val="60000"/>
                </a:schemeClr>
              </a:solidFill>
              <a:latin typeface="Eras Demi ITC" panose="020B0805030504020804" pitchFamily="34" charset="0"/>
            </a:endParaRPr>
          </a:p>
          <a:p>
            <a:pPr lvl="0" algn="l" rtl="0">
              <a:lnSpc>
                <a:spcPct val="150000"/>
              </a:lnSpc>
              <a:spcBef>
                <a:spcPts val="0"/>
              </a:spcBef>
              <a:spcAft>
                <a:spcPts val="0"/>
              </a:spcAft>
              <a:buClr>
                <a:schemeClr val="bg1"/>
              </a:buClr>
            </a:pPr>
            <a:r>
              <a:rPr lang="en-US" sz="1600" dirty="0">
                <a:solidFill>
                  <a:schemeClr val="accent1">
                    <a:lumMod val="40000"/>
                    <a:lumOff val="60000"/>
                  </a:schemeClr>
                </a:solidFill>
                <a:latin typeface="Eras Demi ITC" panose="020B0805030504020804" pitchFamily="34" charset="0"/>
              </a:rPr>
              <a:t>           urls.py               </a:t>
            </a:r>
            <a:r>
              <a:rPr lang="en-US" sz="1200" dirty="0">
                <a:solidFill>
                  <a:schemeClr val="accent1">
                    <a:lumMod val="40000"/>
                    <a:lumOff val="60000"/>
                  </a:schemeClr>
                </a:solidFill>
                <a:latin typeface="Eras Demi ITC" panose="020B0805030504020804" pitchFamily="34" charset="0"/>
              </a:rPr>
              <a:t>//defines the site URL-to-view mappings</a:t>
            </a:r>
          </a:p>
          <a:p>
            <a:pPr lvl="0" algn="l" rtl="0">
              <a:lnSpc>
                <a:spcPct val="150000"/>
              </a:lnSpc>
              <a:spcBef>
                <a:spcPts val="0"/>
              </a:spcBef>
              <a:spcAft>
                <a:spcPts val="0"/>
              </a:spcAft>
              <a:buClr>
                <a:schemeClr val="bg1"/>
              </a:buClr>
            </a:pPr>
            <a:r>
              <a:rPr lang="en-US" sz="1600" dirty="0">
                <a:solidFill>
                  <a:schemeClr val="accent1">
                    <a:lumMod val="40000"/>
                    <a:lumOff val="60000"/>
                  </a:schemeClr>
                </a:solidFill>
                <a:latin typeface="Eras Demi ITC" panose="020B0805030504020804" pitchFamily="34" charset="0"/>
              </a:rPr>
              <a:t>           wsgi.py            </a:t>
            </a:r>
            <a:r>
              <a:rPr lang="en-US" sz="1200" dirty="0">
                <a:solidFill>
                  <a:schemeClr val="accent1">
                    <a:lumMod val="40000"/>
                    <a:lumOff val="60000"/>
                  </a:schemeClr>
                </a:solidFill>
                <a:latin typeface="Eras Demi ITC" panose="020B0805030504020804" pitchFamily="34" charset="0"/>
              </a:rPr>
              <a:t>//helps </a:t>
            </a:r>
            <a:r>
              <a:rPr lang="en-US" sz="1200" dirty="0" err="1">
                <a:solidFill>
                  <a:schemeClr val="accent1">
                    <a:lumMod val="40000"/>
                    <a:lumOff val="60000"/>
                  </a:schemeClr>
                </a:solidFill>
                <a:latin typeface="Eras Demi ITC" panose="020B0805030504020804" pitchFamily="34" charset="0"/>
              </a:rPr>
              <a:t>django</a:t>
            </a:r>
            <a:r>
              <a:rPr lang="en-US" sz="1200" dirty="0">
                <a:solidFill>
                  <a:schemeClr val="accent1">
                    <a:lumMod val="40000"/>
                    <a:lumOff val="60000"/>
                  </a:schemeClr>
                </a:solidFill>
                <a:latin typeface="Eras Demi ITC" panose="020B0805030504020804" pitchFamily="34" charset="0"/>
              </a:rPr>
              <a:t> application communicate with the webserver.</a:t>
            </a:r>
          </a:p>
          <a:p>
            <a:pPr lvl="0" algn="l" rtl="0">
              <a:lnSpc>
                <a:spcPct val="150000"/>
              </a:lnSpc>
              <a:spcBef>
                <a:spcPts val="0"/>
              </a:spcBef>
              <a:spcAft>
                <a:spcPts val="0"/>
              </a:spcAft>
              <a:buClr>
                <a:schemeClr val="bg1"/>
              </a:buClr>
            </a:pPr>
            <a:r>
              <a:rPr lang="en-US" sz="1600" dirty="0">
                <a:solidFill>
                  <a:schemeClr val="accent1"/>
                </a:solidFill>
                <a:latin typeface="Eras Demi ITC" panose="020B0805030504020804" pitchFamily="34" charset="0"/>
              </a:rPr>
              <a:t>      </a:t>
            </a:r>
            <a:r>
              <a:rPr lang="en-US" sz="1600" dirty="0">
                <a:solidFill>
                  <a:schemeClr val="accent1">
                    <a:lumMod val="75000"/>
                  </a:schemeClr>
                </a:solidFill>
                <a:latin typeface="Eras Demi ITC" panose="020B0805030504020804" pitchFamily="34" charset="0"/>
              </a:rPr>
              <a:t>manage.py         </a:t>
            </a:r>
            <a:r>
              <a:rPr lang="en-US" dirty="0">
                <a:solidFill>
                  <a:schemeClr val="accent1">
                    <a:lumMod val="75000"/>
                  </a:schemeClr>
                </a:solidFill>
                <a:latin typeface="Eras Demi ITC" panose="020B0805030504020804" pitchFamily="34" charset="0"/>
              </a:rPr>
              <a:t>//</a:t>
            </a:r>
            <a:r>
              <a:rPr lang="en-US" sz="1200" dirty="0">
                <a:solidFill>
                  <a:schemeClr val="accent1">
                    <a:lumMod val="75000"/>
                  </a:schemeClr>
                </a:solidFill>
                <a:latin typeface="Eras Demi ITC" panose="020B0805030504020804" pitchFamily="34" charset="0"/>
              </a:rPr>
              <a:t>script used to create applications, work with databases, and start the</a:t>
            </a:r>
          </a:p>
          <a:p>
            <a:pPr lvl="0" algn="l" rtl="0">
              <a:lnSpc>
                <a:spcPct val="150000"/>
              </a:lnSpc>
              <a:spcBef>
                <a:spcPts val="0"/>
              </a:spcBef>
              <a:spcAft>
                <a:spcPts val="0"/>
              </a:spcAft>
              <a:buClr>
                <a:schemeClr val="bg1"/>
              </a:buClr>
            </a:pPr>
            <a:r>
              <a:rPr lang="en-US" sz="1200" dirty="0">
                <a:solidFill>
                  <a:schemeClr val="accent1">
                    <a:lumMod val="75000"/>
                  </a:schemeClr>
                </a:solidFill>
                <a:latin typeface="Eras Demi ITC" panose="020B0805030504020804" pitchFamily="34" charset="0"/>
              </a:rPr>
              <a:t>                                                   development web server.</a:t>
            </a:r>
          </a:p>
          <a:p>
            <a:pPr lvl="0" algn="l" rtl="0">
              <a:spcBef>
                <a:spcPts val="0"/>
              </a:spcBef>
              <a:spcAft>
                <a:spcPts val="0"/>
              </a:spcAft>
              <a:buClr>
                <a:schemeClr val="bg1"/>
              </a:buClr>
            </a:pPr>
            <a:endParaRPr lang="en-US" sz="1600" dirty="0">
              <a:solidFill>
                <a:schemeClr val="accent1"/>
              </a:solidFill>
              <a:latin typeface="Eras Demi ITC" panose="020B0805030504020804" pitchFamily="34" charset="0"/>
            </a:endParaRPr>
          </a:p>
        </p:txBody>
      </p:sp>
      <p:cxnSp>
        <p:nvCxnSpPr>
          <p:cNvPr id="7" name="Straight Connector 6">
            <a:extLst>
              <a:ext uri="{FF2B5EF4-FFF2-40B4-BE49-F238E27FC236}">
                <a16:creationId xmlns:a16="http://schemas.microsoft.com/office/drawing/2014/main" id="{CF8961C8-30AA-4BB2-B4ED-8B8778B205C2}"/>
              </a:ext>
            </a:extLst>
          </p:cNvPr>
          <p:cNvCxnSpPr>
            <a:cxnSpLocks/>
          </p:cNvCxnSpPr>
          <p:nvPr/>
        </p:nvCxnSpPr>
        <p:spPr>
          <a:xfrm>
            <a:off x="842021" y="1747062"/>
            <a:ext cx="0" cy="20254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9E2599-3234-4CDD-9C0E-52865EB8D04F}"/>
              </a:ext>
            </a:extLst>
          </p:cNvPr>
          <p:cNvCxnSpPr>
            <a:cxnSpLocks/>
          </p:cNvCxnSpPr>
          <p:nvPr/>
        </p:nvCxnSpPr>
        <p:spPr>
          <a:xfrm>
            <a:off x="1136988" y="2091191"/>
            <a:ext cx="0" cy="1327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81D55A6-8984-45D8-95CE-F0676963956E}"/>
              </a:ext>
            </a:extLst>
          </p:cNvPr>
          <p:cNvCxnSpPr>
            <a:cxnSpLocks/>
          </p:cNvCxnSpPr>
          <p:nvPr/>
        </p:nvCxnSpPr>
        <p:spPr>
          <a:xfrm>
            <a:off x="1136988" y="2661257"/>
            <a:ext cx="2048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A4372E9-AA30-454D-AE52-0C091BA3634D}"/>
              </a:ext>
            </a:extLst>
          </p:cNvPr>
          <p:cNvCxnSpPr>
            <a:cxnSpLocks/>
          </p:cNvCxnSpPr>
          <p:nvPr/>
        </p:nvCxnSpPr>
        <p:spPr>
          <a:xfrm>
            <a:off x="1136988" y="2299307"/>
            <a:ext cx="2048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7968719-15C9-450F-A893-280B915D8B3F}"/>
              </a:ext>
            </a:extLst>
          </p:cNvPr>
          <p:cNvCxnSpPr>
            <a:cxnSpLocks/>
          </p:cNvCxnSpPr>
          <p:nvPr/>
        </p:nvCxnSpPr>
        <p:spPr>
          <a:xfrm>
            <a:off x="1136988" y="3029557"/>
            <a:ext cx="2048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479F206-4EC5-4262-9290-2B329DF02650}"/>
              </a:ext>
            </a:extLst>
          </p:cNvPr>
          <p:cNvCxnSpPr>
            <a:cxnSpLocks/>
          </p:cNvCxnSpPr>
          <p:nvPr/>
        </p:nvCxnSpPr>
        <p:spPr>
          <a:xfrm>
            <a:off x="1136988" y="3418546"/>
            <a:ext cx="2048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F5A3397-14CD-496B-AB76-520593B28E4E}"/>
              </a:ext>
            </a:extLst>
          </p:cNvPr>
          <p:cNvCxnSpPr>
            <a:cxnSpLocks/>
          </p:cNvCxnSpPr>
          <p:nvPr/>
        </p:nvCxnSpPr>
        <p:spPr>
          <a:xfrm>
            <a:off x="842021" y="1962757"/>
            <a:ext cx="22675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45C7871-CAD4-4D06-A764-8D96409130B8}"/>
              </a:ext>
            </a:extLst>
          </p:cNvPr>
          <p:cNvCxnSpPr>
            <a:cxnSpLocks/>
          </p:cNvCxnSpPr>
          <p:nvPr/>
        </p:nvCxnSpPr>
        <p:spPr>
          <a:xfrm>
            <a:off x="842021" y="3772507"/>
            <a:ext cx="22675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Google Shape;135;p27">
            <a:extLst>
              <a:ext uri="{FF2B5EF4-FFF2-40B4-BE49-F238E27FC236}">
                <a16:creationId xmlns:a16="http://schemas.microsoft.com/office/drawing/2014/main" id="{87C736E7-44DB-4C3C-B730-9491F3C2A5F6}"/>
              </a:ext>
            </a:extLst>
          </p:cNvPr>
          <p:cNvSpPr txBox="1">
            <a:spLocks noGrp="1"/>
          </p:cNvSpPr>
          <p:nvPr>
            <p:ph type="title"/>
          </p:nvPr>
        </p:nvSpPr>
        <p:spPr>
          <a:xfrm>
            <a:off x="777877" y="475731"/>
            <a:ext cx="7588246"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1">
                    <a:lumMod val="40000"/>
                    <a:lumOff val="60000"/>
                  </a:schemeClr>
                </a:solidFill>
                <a:latin typeface="Eras Demi ITC" panose="020B0805030504020804" pitchFamily="34" charset="0"/>
              </a:rPr>
              <a:t>New Project Layout</a:t>
            </a:r>
            <a:endParaRPr sz="3200" dirty="0">
              <a:solidFill>
                <a:schemeClr val="bg1"/>
              </a:solidFill>
              <a:latin typeface="Eras Demi ITC" panose="020B08050305040208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2216944" y="467599"/>
            <a:ext cx="4710112" cy="17191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a:solidFill>
                  <a:schemeClr val="bg1"/>
                </a:solidFill>
                <a:latin typeface="Eras Demi ITC" panose="020B0805030504020804" pitchFamily="34" charset="0"/>
              </a:rPr>
              <a:t>Creating App in </a:t>
            </a:r>
            <a:r>
              <a:rPr lang="en-US" sz="3600" b="1" dirty="0">
                <a:solidFill>
                  <a:schemeClr val="accent1">
                    <a:lumMod val="40000"/>
                    <a:lumOff val="60000"/>
                  </a:schemeClr>
                </a:solidFill>
                <a:latin typeface="Eras Demi ITC" panose="020B0805030504020804" pitchFamily="34" charset="0"/>
              </a:rPr>
              <a:t>Django</a:t>
            </a:r>
            <a:endParaRPr sz="3600" b="1" dirty="0">
              <a:solidFill>
                <a:schemeClr val="accent1">
                  <a:lumMod val="40000"/>
                  <a:lumOff val="60000"/>
                </a:schemeClr>
              </a:solidFill>
              <a:latin typeface="Eras Demi ITC" panose="020B0805030504020804" pitchFamily="34" charset="0"/>
            </a:endParaRPr>
          </a:p>
        </p:txBody>
      </p:sp>
      <p:sp>
        <p:nvSpPr>
          <p:cNvPr id="3" name="TextBox 2">
            <a:extLst>
              <a:ext uri="{FF2B5EF4-FFF2-40B4-BE49-F238E27FC236}">
                <a16:creationId xmlns:a16="http://schemas.microsoft.com/office/drawing/2014/main" id="{D20C60C6-CA11-4995-8FF2-B9320D89DC25}"/>
              </a:ext>
            </a:extLst>
          </p:cNvPr>
          <p:cNvSpPr txBox="1"/>
          <p:nvPr/>
        </p:nvSpPr>
        <p:spPr>
          <a:xfrm>
            <a:off x="2588023" y="2231135"/>
            <a:ext cx="3967954" cy="369332"/>
          </a:xfrm>
          <a:prstGeom prst="rect">
            <a:avLst/>
          </a:prstGeom>
          <a:solidFill>
            <a:schemeClr val="tx1"/>
          </a:solidFill>
        </p:spPr>
        <p:txBody>
          <a:bodyPr wrap="square" rtlCol="0">
            <a:spAutoFit/>
          </a:bodyPr>
          <a:lstStyle/>
          <a:p>
            <a:pPr algn="ctr"/>
            <a:r>
              <a:rPr lang="en-US" sz="1800" dirty="0" err="1">
                <a:solidFill>
                  <a:schemeClr val="bg1"/>
                </a:solidFill>
              </a:rPr>
              <a:t>django</a:t>
            </a:r>
            <a:r>
              <a:rPr lang="en-US" sz="1800" dirty="0">
                <a:solidFill>
                  <a:schemeClr val="bg1"/>
                </a:solidFill>
              </a:rPr>
              <a:t>-admin </a:t>
            </a:r>
            <a:r>
              <a:rPr lang="en-US" sz="1800" dirty="0" err="1">
                <a:solidFill>
                  <a:schemeClr val="bg1"/>
                </a:solidFill>
              </a:rPr>
              <a:t>startapp</a:t>
            </a:r>
            <a:r>
              <a:rPr lang="en-US" sz="1800" dirty="0">
                <a:solidFill>
                  <a:schemeClr val="bg1"/>
                </a:solidFill>
              </a:rPr>
              <a:t> </a:t>
            </a:r>
            <a:r>
              <a:rPr lang="en-US" sz="1800" dirty="0" err="1">
                <a:solidFill>
                  <a:schemeClr val="bg1"/>
                </a:solidFill>
              </a:rPr>
              <a:t>app_name</a:t>
            </a:r>
            <a:endParaRPr lang="en-IN" sz="1800" dirty="0">
              <a:solidFill>
                <a:schemeClr val="bg1"/>
              </a:solidFill>
            </a:endParaRPr>
          </a:p>
        </p:txBody>
      </p:sp>
      <p:cxnSp>
        <p:nvCxnSpPr>
          <p:cNvPr id="4" name="Straight Arrow Connector 3">
            <a:extLst>
              <a:ext uri="{FF2B5EF4-FFF2-40B4-BE49-F238E27FC236}">
                <a16:creationId xmlns:a16="http://schemas.microsoft.com/office/drawing/2014/main" id="{0F580E0F-D517-4CBC-9E3F-9B52D543ECDB}"/>
              </a:ext>
            </a:extLst>
          </p:cNvPr>
          <p:cNvCxnSpPr>
            <a:cxnSpLocks/>
          </p:cNvCxnSpPr>
          <p:nvPr/>
        </p:nvCxnSpPr>
        <p:spPr>
          <a:xfrm>
            <a:off x="1777746" y="2422151"/>
            <a:ext cx="690406" cy="0"/>
          </a:xfrm>
          <a:prstGeom prst="straightConnector1">
            <a:avLst/>
          </a:prstGeom>
          <a:ln>
            <a:solidFill>
              <a:srgbClr val="FFFF00"/>
            </a:solidFill>
            <a:tailEnd type="triangle"/>
          </a:ln>
          <a:effectLst>
            <a:glow rad="228600">
              <a:schemeClr val="accent6">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26289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5" name="Google Shape;135;p27">
            <a:extLst>
              <a:ext uri="{FF2B5EF4-FFF2-40B4-BE49-F238E27FC236}">
                <a16:creationId xmlns:a16="http://schemas.microsoft.com/office/drawing/2014/main" id="{A3712C84-BCD5-4CB3-B36B-8FF2A56610DC}"/>
              </a:ext>
            </a:extLst>
          </p:cNvPr>
          <p:cNvSpPr txBox="1">
            <a:spLocks noGrp="1"/>
          </p:cNvSpPr>
          <p:nvPr>
            <p:ph type="title"/>
          </p:nvPr>
        </p:nvSpPr>
        <p:spPr>
          <a:xfrm>
            <a:off x="777877" y="427079"/>
            <a:ext cx="7588246"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1">
                    <a:lumMod val="40000"/>
                    <a:lumOff val="60000"/>
                  </a:schemeClr>
                </a:solidFill>
                <a:latin typeface="Eras Demi ITC" panose="020B0805030504020804" pitchFamily="34" charset="0"/>
              </a:rPr>
              <a:t>New App Layout</a:t>
            </a:r>
            <a:endParaRPr sz="3200" dirty="0">
              <a:solidFill>
                <a:schemeClr val="bg1"/>
              </a:solidFill>
              <a:latin typeface="Eras Demi ITC" panose="020B0805030504020804" pitchFamily="34" charset="0"/>
            </a:endParaRPr>
          </a:p>
        </p:txBody>
      </p:sp>
      <p:sp>
        <p:nvSpPr>
          <p:cNvPr id="7" name="TextBox 6">
            <a:extLst>
              <a:ext uri="{FF2B5EF4-FFF2-40B4-BE49-F238E27FC236}">
                <a16:creationId xmlns:a16="http://schemas.microsoft.com/office/drawing/2014/main" id="{70E608AD-67B0-41F1-9FA1-C1EF9C9980EE}"/>
              </a:ext>
            </a:extLst>
          </p:cNvPr>
          <p:cNvSpPr txBox="1"/>
          <p:nvPr/>
        </p:nvSpPr>
        <p:spPr>
          <a:xfrm>
            <a:off x="777877" y="1158562"/>
            <a:ext cx="7588246" cy="3727944"/>
          </a:xfrm>
          <a:prstGeom prst="rect">
            <a:avLst/>
          </a:prstGeom>
          <a:noFill/>
        </p:spPr>
        <p:txBody>
          <a:bodyPr wrap="square" rtlCol="0">
            <a:spAutoFit/>
          </a:bodyPr>
          <a:lstStyle/>
          <a:p>
            <a:pPr lvl="0" algn="l" rtl="0">
              <a:lnSpc>
                <a:spcPct val="150000"/>
              </a:lnSpc>
              <a:spcBef>
                <a:spcPts val="0"/>
              </a:spcBef>
              <a:spcAft>
                <a:spcPts val="0"/>
              </a:spcAft>
              <a:buClr>
                <a:schemeClr val="bg1"/>
              </a:buClr>
            </a:pPr>
            <a:r>
              <a:rPr lang="en-US" sz="1200" dirty="0">
                <a:solidFill>
                  <a:schemeClr val="bg1"/>
                </a:solidFill>
                <a:latin typeface="Eras Demi ITC" panose="020B0805030504020804" pitchFamily="34" charset="0"/>
              </a:rPr>
              <a:t>project1/</a:t>
            </a:r>
          </a:p>
          <a:p>
            <a:pPr lvl="0" algn="l" rtl="0">
              <a:lnSpc>
                <a:spcPct val="150000"/>
              </a:lnSpc>
              <a:spcBef>
                <a:spcPts val="0"/>
              </a:spcBef>
              <a:spcAft>
                <a:spcPts val="0"/>
              </a:spcAft>
              <a:buClr>
                <a:schemeClr val="bg1"/>
              </a:buClr>
            </a:pPr>
            <a:r>
              <a:rPr lang="en-US" sz="1200" dirty="0">
                <a:solidFill>
                  <a:schemeClr val="accent1"/>
                </a:solidFill>
                <a:latin typeface="Eras Demi ITC" panose="020B0805030504020804" pitchFamily="34" charset="0"/>
              </a:rPr>
              <a:t>       project1/…                      </a:t>
            </a:r>
            <a:r>
              <a:rPr lang="en-US" sz="1100" dirty="0">
                <a:solidFill>
                  <a:schemeClr val="accent1">
                    <a:lumMod val="75000"/>
                  </a:schemeClr>
                </a:solidFill>
                <a:latin typeface="Eras Demi ITC" panose="020B0805030504020804" pitchFamily="34" charset="0"/>
              </a:rPr>
              <a:t>//</a:t>
            </a:r>
            <a:r>
              <a:rPr lang="en-US" sz="1050" dirty="0">
                <a:solidFill>
                  <a:schemeClr val="accent1">
                    <a:lumMod val="75000"/>
                  </a:schemeClr>
                </a:solidFill>
                <a:latin typeface="Eras Demi ITC" panose="020B0805030504020804" pitchFamily="34" charset="0"/>
              </a:rPr>
              <a:t>project sub-folder, the entry point for the website</a:t>
            </a:r>
            <a:endParaRPr lang="en-US" sz="1200" dirty="0">
              <a:solidFill>
                <a:schemeClr val="accent1"/>
              </a:solidFill>
              <a:latin typeface="Eras Demi ITC" panose="020B0805030504020804" pitchFamily="34" charset="0"/>
            </a:endParaRPr>
          </a:p>
          <a:p>
            <a:pPr lvl="0" algn="l" rtl="0">
              <a:lnSpc>
                <a:spcPct val="150000"/>
              </a:lnSpc>
              <a:spcBef>
                <a:spcPts val="0"/>
              </a:spcBef>
              <a:spcAft>
                <a:spcPts val="0"/>
              </a:spcAft>
              <a:buClr>
                <a:schemeClr val="bg1"/>
              </a:buClr>
            </a:pPr>
            <a:r>
              <a:rPr lang="en-US" sz="1200" dirty="0">
                <a:solidFill>
                  <a:schemeClr val="accent1"/>
                </a:solidFill>
                <a:latin typeface="Eras Demi ITC" panose="020B0805030504020804" pitchFamily="34" charset="0"/>
              </a:rPr>
              <a:t>       </a:t>
            </a:r>
            <a:r>
              <a:rPr lang="en-US" sz="1200" dirty="0" err="1">
                <a:solidFill>
                  <a:schemeClr val="accent1">
                    <a:lumMod val="75000"/>
                  </a:schemeClr>
                </a:solidFill>
                <a:latin typeface="Eras Demi ITC" panose="020B0805030504020804" pitchFamily="34" charset="0"/>
              </a:rPr>
              <a:t>projectapp</a:t>
            </a:r>
            <a:r>
              <a:rPr lang="en-US" sz="1200" dirty="0">
                <a:solidFill>
                  <a:schemeClr val="accent1">
                    <a:lumMod val="75000"/>
                  </a:schemeClr>
                </a:solidFill>
                <a:latin typeface="Eras Demi ITC" panose="020B0805030504020804" pitchFamily="34" charset="0"/>
              </a:rPr>
              <a:t>/                    </a:t>
            </a:r>
            <a:r>
              <a:rPr lang="en-US" sz="1100" dirty="0">
                <a:solidFill>
                  <a:schemeClr val="accent1">
                    <a:lumMod val="75000"/>
                  </a:schemeClr>
                </a:solidFill>
                <a:latin typeface="Eras Demi ITC" panose="020B0805030504020804" pitchFamily="34" charset="0"/>
              </a:rPr>
              <a:t>//</a:t>
            </a:r>
            <a:r>
              <a:rPr lang="en-US" sz="1050" dirty="0">
                <a:solidFill>
                  <a:schemeClr val="accent1">
                    <a:lumMod val="75000"/>
                  </a:schemeClr>
                </a:solidFill>
                <a:latin typeface="Eras Demi ITC" panose="020B0805030504020804" pitchFamily="34" charset="0"/>
              </a:rPr>
              <a:t>application folder</a:t>
            </a:r>
          </a:p>
          <a:p>
            <a:pPr lvl="0" algn="l" rtl="0">
              <a:lnSpc>
                <a:spcPct val="150000"/>
              </a:lnSpc>
              <a:spcBef>
                <a:spcPts val="0"/>
              </a:spcBef>
              <a:spcAft>
                <a:spcPts val="0"/>
              </a:spcAft>
              <a:buClr>
                <a:schemeClr val="bg1"/>
              </a:buClr>
            </a:pPr>
            <a:r>
              <a:rPr lang="en-US" sz="1050" dirty="0">
                <a:solidFill>
                  <a:schemeClr val="accent1">
                    <a:lumMod val="75000"/>
                  </a:schemeClr>
                </a:solidFill>
                <a:latin typeface="Eras Demi ITC" panose="020B0805030504020804" pitchFamily="34" charset="0"/>
              </a:rPr>
              <a:t>                 </a:t>
            </a:r>
            <a:r>
              <a:rPr lang="en-US" sz="1200" dirty="0">
                <a:solidFill>
                  <a:srgbClr val="FFFF00"/>
                </a:solidFill>
                <a:latin typeface="Eras Demi ITC" panose="020B0805030504020804" pitchFamily="34" charset="0"/>
              </a:rPr>
              <a:t>migrations/             </a:t>
            </a:r>
            <a:r>
              <a:rPr lang="en-US" sz="1050" dirty="0">
                <a:solidFill>
                  <a:schemeClr val="accent1">
                    <a:lumMod val="40000"/>
                    <a:lumOff val="60000"/>
                  </a:schemeClr>
                </a:solidFill>
                <a:latin typeface="Eras Demi ITC" panose="020B0805030504020804" pitchFamily="34" charset="0"/>
              </a:rPr>
              <a:t>//sub-folder used to store "migrations" - files that allow you to automatically update</a:t>
            </a:r>
          </a:p>
          <a:p>
            <a:pPr lvl="0" algn="l" rtl="0">
              <a:lnSpc>
                <a:spcPct val="150000"/>
              </a:lnSpc>
              <a:spcBef>
                <a:spcPts val="0"/>
              </a:spcBef>
              <a:spcAft>
                <a:spcPts val="0"/>
              </a:spcAft>
              <a:buClr>
                <a:schemeClr val="bg1"/>
              </a:buClr>
            </a:pPr>
            <a:r>
              <a:rPr lang="en-US" sz="1050" dirty="0">
                <a:solidFill>
                  <a:schemeClr val="accent1">
                    <a:lumMod val="40000"/>
                    <a:lumOff val="60000"/>
                  </a:schemeClr>
                </a:solidFill>
                <a:latin typeface="Eras Demi ITC" panose="020B0805030504020804" pitchFamily="34" charset="0"/>
              </a:rPr>
              <a:t>                                                           your database as you modify your models</a:t>
            </a:r>
          </a:p>
          <a:p>
            <a:pPr lvl="0" algn="l" rtl="0">
              <a:lnSpc>
                <a:spcPct val="150000"/>
              </a:lnSpc>
              <a:spcBef>
                <a:spcPts val="0"/>
              </a:spcBef>
              <a:spcAft>
                <a:spcPts val="0"/>
              </a:spcAft>
              <a:buClr>
                <a:schemeClr val="bg1"/>
              </a:buClr>
            </a:pPr>
            <a:r>
              <a:rPr lang="en-US" sz="1200" dirty="0">
                <a:solidFill>
                  <a:srgbClr val="92D050"/>
                </a:solidFill>
                <a:latin typeface="Eras Demi ITC" panose="020B0805030504020804" pitchFamily="34" charset="0"/>
              </a:rPr>
              <a:t>               </a:t>
            </a:r>
            <a:r>
              <a:rPr lang="en-US" sz="1200" dirty="0">
                <a:solidFill>
                  <a:schemeClr val="accent1">
                    <a:lumMod val="40000"/>
                    <a:lumOff val="60000"/>
                  </a:schemeClr>
                </a:solidFill>
                <a:latin typeface="Eras Demi ITC" panose="020B0805030504020804" pitchFamily="34" charset="0"/>
              </a:rPr>
              <a:t>__init__.py              </a:t>
            </a:r>
            <a:r>
              <a:rPr lang="en-US" sz="1050" dirty="0">
                <a:solidFill>
                  <a:schemeClr val="accent1">
                    <a:lumMod val="40000"/>
                    <a:lumOff val="60000"/>
                  </a:schemeClr>
                </a:solidFill>
                <a:latin typeface="Eras Demi ITC" panose="020B0805030504020804" pitchFamily="34" charset="0"/>
              </a:rPr>
              <a:t>//</a:t>
            </a:r>
            <a:r>
              <a:rPr lang="en-US" sz="1000" b="0" i="0" dirty="0">
                <a:solidFill>
                  <a:schemeClr val="accent1">
                    <a:lumMod val="40000"/>
                    <a:lumOff val="60000"/>
                  </a:schemeClr>
                </a:solidFill>
                <a:effectLst/>
                <a:latin typeface="Eras Demi ITC" panose="020B0805030504020804" pitchFamily="34" charset="0"/>
              </a:rPr>
              <a:t>an empty file that allow you to use its objects within other parts of the project</a:t>
            </a:r>
            <a:endParaRPr lang="en-US" sz="1000" dirty="0">
              <a:solidFill>
                <a:schemeClr val="accent1">
                  <a:lumMod val="40000"/>
                  <a:lumOff val="60000"/>
                </a:schemeClr>
              </a:solidFill>
              <a:latin typeface="Eras Demi ITC" panose="020B0805030504020804" pitchFamily="34" charset="0"/>
            </a:endParaRPr>
          </a:p>
          <a:p>
            <a:pPr lvl="0" algn="l" rtl="0">
              <a:lnSpc>
                <a:spcPct val="150000"/>
              </a:lnSpc>
              <a:spcBef>
                <a:spcPts val="0"/>
              </a:spcBef>
              <a:spcAft>
                <a:spcPts val="0"/>
              </a:spcAft>
              <a:buClr>
                <a:schemeClr val="bg1"/>
              </a:buClr>
            </a:pPr>
            <a:r>
              <a:rPr lang="en-US" sz="1200" dirty="0">
                <a:solidFill>
                  <a:schemeClr val="accent1">
                    <a:lumMod val="40000"/>
                    <a:lumOff val="60000"/>
                  </a:schemeClr>
                </a:solidFill>
                <a:latin typeface="Eras Demi ITC" panose="020B0805030504020804" pitchFamily="34" charset="0"/>
              </a:rPr>
              <a:t>               admin.py                </a:t>
            </a:r>
            <a:r>
              <a:rPr lang="en-US" sz="1050" dirty="0">
                <a:solidFill>
                  <a:schemeClr val="accent1">
                    <a:lumMod val="40000"/>
                    <a:lumOff val="60000"/>
                  </a:schemeClr>
                </a:solidFill>
                <a:latin typeface="Eras Demi ITC" panose="020B0805030504020804" pitchFamily="34" charset="0"/>
              </a:rPr>
              <a:t>//stores administration site configuration</a:t>
            </a:r>
            <a:endParaRPr lang="en-US" sz="1200" dirty="0">
              <a:solidFill>
                <a:schemeClr val="accent1">
                  <a:lumMod val="40000"/>
                  <a:lumOff val="60000"/>
                </a:schemeClr>
              </a:solidFill>
              <a:latin typeface="Eras Demi ITC" panose="020B0805030504020804" pitchFamily="34" charset="0"/>
            </a:endParaRPr>
          </a:p>
          <a:p>
            <a:pPr lvl="0" algn="l" rtl="0">
              <a:lnSpc>
                <a:spcPct val="150000"/>
              </a:lnSpc>
              <a:spcBef>
                <a:spcPts val="0"/>
              </a:spcBef>
              <a:spcAft>
                <a:spcPts val="0"/>
              </a:spcAft>
              <a:buClr>
                <a:schemeClr val="bg1"/>
              </a:buClr>
            </a:pPr>
            <a:r>
              <a:rPr lang="en-US" sz="1200" dirty="0">
                <a:solidFill>
                  <a:schemeClr val="accent1">
                    <a:lumMod val="40000"/>
                    <a:lumOff val="60000"/>
                  </a:schemeClr>
                </a:solidFill>
                <a:latin typeface="Eras Demi ITC" panose="020B0805030504020804" pitchFamily="34" charset="0"/>
              </a:rPr>
              <a:t>               apps.py                  </a:t>
            </a:r>
            <a:r>
              <a:rPr lang="en-US" sz="1050" dirty="0">
                <a:solidFill>
                  <a:schemeClr val="accent1">
                    <a:lumMod val="40000"/>
                    <a:lumOff val="60000"/>
                  </a:schemeClr>
                </a:solidFill>
                <a:latin typeface="Eras Demi ITC" panose="020B0805030504020804" pitchFamily="34" charset="0"/>
              </a:rPr>
              <a:t>//stores application registration</a:t>
            </a:r>
          </a:p>
          <a:p>
            <a:pPr lvl="0" algn="l" rtl="0">
              <a:lnSpc>
                <a:spcPct val="150000"/>
              </a:lnSpc>
              <a:spcBef>
                <a:spcPts val="0"/>
              </a:spcBef>
              <a:spcAft>
                <a:spcPts val="0"/>
              </a:spcAft>
              <a:buClr>
                <a:schemeClr val="bg1"/>
              </a:buClr>
            </a:pPr>
            <a:r>
              <a:rPr lang="en-US" sz="1200" dirty="0">
                <a:solidFill>
                  <a:schemeClr val="accent1">
                    <a:lumMod val="40000"/>
                    <a:lumOff val="60000"/>
                  </a:schemeClr>
                </a:solidFill>
                <a:latin typeface="Eras Demi ITC" panose="020B0805030504020804" pitchFamily="34" charset="0"/>
              </a:rPr>
              <a:t>               models.py             </a:t>
            </a:r>
            <a:r>
              <a:rPr lang="en-US" sz="1050" dirty="0">
                <a:solidFill>
                  <a:schemeClr val="accent1">
                    <a:lumMod val="40000"/>
                    <a:lumOff val="60000"/>
                  </a:schemeClr>
                </a:solidFill>
                <a:latin typeface="Eras Demi ITC" panose="020B0805030504020804" pitchFamily="34" charset="0"/>
              </a:rPr>
              <a:t>//stores models</a:t>
            </a:r>
          </a:p>
          <a:p>
            <a:pPr lvl="0" algn="l" rtl="0">
              <a:lnSpc>
                <a:spcPct val="150000"/>
              </a:lnSpc>
              <a:spcBef>
                <a:spcPts val="0"/>
              </a:spcBef>
              <a:spcAft>
                <a:spcPts val="0"/>
              </a:spcAft>
              <a:buClr>
                <a:schemeClr val="bg1"/>
              </a:buClr>
            </a:pPr>
            <a:r>
              <a:rPr lang="en-US" sz="1050" dirty="0">
                <a:solidFill>
                  <a:schemeClr val="accent1">
                    <a:lumMod val="40000"/>
                    <a:lumOff val="60000"/>
                  </a:schemeClr>
                </a:solidFill>
                <a:latin typeface="Eras Demi ITC" panose="020B0805030504020804" pitchFamily="34" charset="0"/>
              </a:rPr>
              <a:t>                 </a:t>
            </a:r>
            <a:r>
              <a:rPr lang="en-US" sz="1200" dirty="0">
                <a:solidFill>
                  <a:schemeClr val="accent1">
                    <a:lumMod val="40000"/>
                    <a:lumOff val="60000"/>
                  </a:schemeClr>
                </a:solidFill>
                <a:latin typeface="Eras Demi ITC" panose="020B0805030504020804" pitchFamily="34" charset="0"/>
              </a:rPr>
              <a:t>tests.py                 </a:t>
            </a:r>
            <a:r>
              <a:rPr lang="en-US" sz="1050" dirty="0">
                <a:solidFill>
                  <a:schemeClr val="accent1">
                    <a:lumMod val="40000"/>
                    <a:lumOff val="60000"/>
                  </a:schemeClr>
                </a:solidFill>
                <a:latin typeface="Eras Demi ITC" panose="020B0805030504020804" pitchFamily="34" charset="0"/>
              </a:rPr>
              <a:t>//stores tests</a:t>
            </a:r>
          </a:p>
          <a:p>
            <a:pPr lvl="0" algn="l" rtl="0">
              <a:lnSpc>
                <a:spcPct val="150000"/>
              </a:lnSpc>
              <a:spcBef>
                <a:spcPts val="0"/>
              </a:spcBef>
              <a:spcAft>
                <a:spcPts val="0"/>
              </a:spcAft>
              <a:buClr>
                <a:schemeClr val="bg1"/>
              </a:buClr>
            </a:pPr>
            <a:r>
              <a:rPr lang="en-US" sz="1200" dirty="0">
                <a:solidFill>
                  <a:schemeClr val="accent1">
                    <a:lumMod val="40000"/>
                    <a:lumOff val="60000"/>
                  </a:schemeClr>
                </a:solidFill>
                <a:latin typeface="Eras Demi ITC" panose="020B0805030504020804" pitchFamily="34" charset="0"/>
              </a:rPr>
              <a:t>               views.py              </a:t>
            </a:r>
            <a:r>
              <a:rPr lang="en-US" sz="1050" dirty="0">
                <a:solidFill>
                  <a:schemeClr val="accent1">
                    <a:lumMod val="40000"/>
                    <a:lumOff val="60000"/>
                  </a:schemeClr>
                </a:solidFill>
                <a:latin typeface="Eras Demi ITC" panose="020B0805030504020804" pitchFamily="34" charset="0"/>
              </a:rPr>
              <a:t>//stores views</a:t>
            </a:r>
          </a:p>
          <a:p>
            <a:pPr lvl="0" algn="l" rtl="0">
              <a:lnSpc>
                <a:spcPct val="150000"/>
              </a:lnSpc>
              <a:spcBef>
                <a:spcPts val="0"/>
              </a:spcBef>
              <a:spcAft>
                <a:spcPts val="0"/>
              </a:spcAft>
              <a:buClr>
                <a:schemeClr val="bg1"/>
              </a:buClr>
            </a:pPr>
            <a:r>
              <a:rPr lang="en-US" sz="1200" dirty="0">
                <a:solidFill>
                  <a:schemeClr val="accent1"/>
                </a:solidFill>
                <a:latin typeface="Eras Demi ITC" panose="020B0805030504020804" pitchFamily="34" charset="0"/>
              </a:rPr>
              <a:t>       </a:t>
            </a:r>
            <a:r>
              <a:rPr lang="en-US" sz="1200" dirty="0">
                <a:solidFill>
                  <a:schemeClr val="accent1">
                    <a:lumMod val="75000"/>
                  </a:schemeClr>
                </a:solidFill>
                <a:latin typeface="Eras Demi ITC" panose="020B0805030504020804" pitchFamily="34" charset="0"/>
              </a:rPr>
              <a:t>manage.py                 </a:t>
            </a:r>
            <a:r>
              <a:rPr lang="en-US" sz="1100" dirty="0">
                <a:solidFill>
                  <a:schemeClr val="accent1">
                    <a:lumMod val="75000"/>
                  </a:schemeClr>
                </a:solidFill>
                <a:latin typeface="Eras Demi ITC" panose="020B0805030504020804" pitchFamily="34" charset="0"/>
              </a:rPr>
              <a:t>//</a:t>
            </a:r>
            <a:r>
              <a:rPr lang="en-US" sz="1050" dirty="0">
                <a:solidFill>
                  <a:schemeClr val="accent1">
                    <a:lumMod val="75000"/>
                  </a:schemeClr>
                </a:solidFill>
                <a:latin typeface="Eras Demi ITC" panose="020B0805030504020804" pitchFamily="34" charset="0"/>
              </a:rPr>
              <a:t>script used to create applications, work with databases, and start the</a:t>
            </a:r>
          </a:p>
          <a:p>
            <a:pPr lvl="0" algn="l" rtl="0">
              <a:spcBef>
                <a:spcPts val="0"/>
              </a:spcBef>
              <a:spcAft>
                <a:spcPts val="0"/>
              </a:spcAft>
              <a:buClr>
                <a:schemeClr val="bg1"/>
              </a:buClr>
            </a:pPr>
            <a:r>
              <a:rPr lang="en-US" sz="1050" dirty="0">
                <a:solidFill>
                  <a:schemeClr val="accent1">
                    <a:lumMod val="75000"/>
                  </a:schemeClr>
                </a:solidFill>
                <a:latin typeface="Eras Demi ITC" panose="020B0805030504020804" pitchFamily="34" charset="0"/>
              </a:rPr>
              <a:t>                                                     development web server.</a:t>
            </a:r>
          </a:p>
          <a:p>
            <a:pPr lvl="0" algn="l" rtl="0">
              <a:spcBef>
                <a:spcPts val="0"/>
              </a:spcBef>
              <a:spcAft>
                <a:spcPts val="0"/>
              </a:spcAft>
              <a:buClr>
                <a:schemeClr val="bg1"/>
              </a:buClr>
            </a:pPr>
            <a:endParaRPr lang="en-US" sz="1200" dirty="0">
              <a:solidFill>
                <a:schemeClr val="accent1"/>
              </a:solidFill>
              <a:latin typeface="Eras Demi ITC" panose="020B0805030504020804" pitchFamily="34" charset="0"/>
            </a:endParaRPr>
          </a:p>
        </p:txBody>
      </p:sp>
      <p:cxnSp>
        <p:nvCxnSpPr>
          <p:cNvPr id="8" name="Straight Connector 7">
            <a:extLst>
              <a:ext uri="{FF2B5EF4-FFF2-40B4-BE49-F238E27FC236}">
                <a16:creationId xmlns:a16="http://schemas.microsoft.com/office/drawing/2014/main" id="{C2614E90-9636-497C-AB16-D2D4EBFBCDDE}"/>
              </a:ext>
            </a:extLst>
          </p:cNvPr>
          <p:cNvCxnSpPr>
            <a:cxnSpLocks/>
          </p:cNvCxnSpPr>
          <p:nvPr/>
        </p:nvCxnSpPr>
        <p:spPr>
          <a:xfrm>
            <a:off x="896132" y="1479429"/>
            <a:ext cx="0" cy="28576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51BF8A7-BFAC-4D92-BB93-E8B969E9FB5F}"/>
              </a:ext>
            </a:extLst>
          </p:cNvPr>
          <p:cNvCxnSpPr>
            <a:cxnSpLocks/>
          </p:cNvCxnSpPr>
          <p:nvPr/>
        </p:nvCxnSpPr>
        <p:spPr>
          <a:xfrm flipH="1">
            <a:off x="1134021" y="2039458"/>
            <a:ext cx="20616" cy="2049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0F09227-075E-4276-98B3-207FC0B68B0D}"/>
              </a:ext>
            </a:extLst>
          </p:cNvPr>
          <p:cNvCxnSpPr>
            <a:cxnSpLocks/>
          </p:cNvCxnSpPr>
          <p:nvPr/>
        </p:nvCxnSpPr>
        <p:spPr>
          <a:xfrm>
            <a:off x="1154637" y="2692074"/>
            <a:ext cx="2048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006D6EA-4A34-4D57-B654-040BCCE0BE16}"/>
              </a:ext>
            </a:extLst>
          </p:cNvPr>
          <p:cNvCxnSpPr>
            <a:cxnSpLocks/>
          </p:cNvCxnSpPr>
          <p:nvPr/>
        </p:nvCxnSpPr>
        <p:spPr>
          <a:xfrm>
            <a:off x="1154637" y="2190424"/>
            <a:ext cx="2048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0058D3D-7333-49DC-8886-76BA6F7448A7}"/>
              </a:ext>
            </a:extLst>
          </p:cNvPr>
          <p:cNvCxnSpPr>
            <a:cxnSpLocks/>
          </p:cNvCxnSpPr>
          <p:nvPr/>
        </p:nvCxnSpPr>
        <p:spPr>
          <a:xfrm>
            <a:off x="1154637" y="2990524"/>
            <a:ext cx="2048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0E4C363-0908-418E-97ED-C3489F8A59DF}"/>
              </a:ext>
            </a:extLst>
          </p:cNvPr>
          <p:cNvCxnSpPr>
            <a:cxnSpLocks/>
          </p:cNvCxnSpPr>
          <p:nvPr/>
        </p:nvCxnSpPr>
        <p:spPr>
          <a:xfrm>
            <a:off x="1134021" y="3257224"/>
            <a:ext cx="2254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4B7A9DC-3DE2-406F-802E-AE33664BB332}"/>
              </a:ext>
            </a:extLst>
          </p:cNvPr>
          <p:cNvCxnSpPr>
            <a:cxnSpLocks/>
          </p:cNvCxnSpPr>
          <p:nvPr/>
        </p:nvCxnSpPr>
        <p:spPr>
          <a:xfrm>
            <a:off x="896131" y="1650674"/>
            <a:ext cx="1676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F992A0E-5D83-4B92-AAA0-0E680ECED4C5}"/>
              </a:ext>
            </a:extLst>
          </p:cNvPr>
          <p:cNvCxnSpPr>
            <a:cxnSpLocks/>
          </p:cNvCxnSpPr>
          <p:nvPr/>
        </p:nvCxnSpPr>
        <p:spPr>
          <a:xfrm>
            <a:off x="891114" y="1917374"/>
            <a:ext cx="17264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01C1C8D-B18C-4E5A-92F5-5D5C051CA393}"/>
              </a:ext>
            </a:extLst>
          </p:cNvPr>
          <p:cNvCxnSpPr>
            <a:cxnSpLocks/>
          </p:cNvCxnSpPr>
          <p:nvPr/>
        </p:nvCxnSpPr>
        <p:spPr>
          <a:xfrm>
            <a:off x="891114" y="4344117"/>
            <a:ext cx="18580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84FDF02-7DCD-40AE-AFA5-8673C1886D26}"/>
              </a:ext>
            </a:extLst>
          </p:cNvPr>
          <p:cNvCxnSpPr>
            <a:cxnSpLocks/>
          </p:cNvCxnSpPr>
          <p:nvPr/>
        </p:nvCxnSpPr>
        <p:spPr>
          <a:xfrm>
            <a:off x="1134021" y="3542974"/>
            <a:ext cx="2254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7DDCC44-0089-4EC4-80F8-2AC4AC849EE4}"/>
              </a:ext>
            </a:extLst>
          </p:cNvPr>
          <p:cNvCxnSpPr>
            <a:cxnSpLocks/>
          </p:cNvCxnSpPr>
          <p:nvPr/>
        </p:nvCxnSpPr>
        <p:spPr>
          <a:xfrm>
            <a:off x="1134021" y="3803324"/>
            <a:ext cx="2254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98DB63E-6B4B-40A3-B1F8-E0FFD362DE0D}"/>
              </a:ext>
            </a:extLst>
          </p:cNvPr>
          <p:cNvCxnSpPr>
            <a:cxnSpLocks/>
          </p:cNvCxnSpPr>
          <p:nvPr/>
        </p:nvCxnSpPr>
        <p:spPr>
          <a:xfrm>
            <a:off x="1134021" y="4089400"/>
            <a:ext cx="2254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119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777874" y="647202"/>
            <a:ext cx="7588246"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Eras Demi ITC" panose="020B0805030504020804" pitchFamily="34" charset="0"/>
              </a:rPr>
              <a:t>What is a </a:t>
            </a:r>
            <a:r>
              <a:rPr lang="en" sz="3200" dirty="0">
                <a:solidFill>
                  <a:schemeClr val="accent1">
                    <a:lumMod val="40000"/>
                    <a:lumOff val="60000"/>
                  </a:schemeClr>
                </a:solidFill>
                <a:latin typeface="Eras Demi ITC" panose="020B0805030504020804" pitchFamily="34" charset="0"/>
              </a:rPr>
              <a:t>Web Framework?</a:t>
            </a:r>
            <a:endParaRPr sz="3200" dirty="0">
              <a:solidFill>
                <a:schemeClr val="accent1">
                  <a:lumMod val="40000"/>
                  <a:lumOff val="60000"/>
                </a:schemeClr>
              </a:solidFill>
              <a:latin typeface="Eras Demi ITC" panose="020B0805030504020804" pitchFamily="34" charset="0"/>
            </a:endParaRPr>
          </a:p>
        </p:txBody>
      </p:sp>
      <p:sp>
        <p:nvSpPr>
          <p:cNvPr id="2" name="TextBox 1">
            <a:extLst>
              <a:ext uri="{FF2B5EF4-FFF2-40B4-BE49-F238E27FC236}">
                <a16:creationId xmlns:a16="http://schemas.microsoft.com/office/drawing/2014/main" id="{51C76428-DB4D-4EA9-84D1-DCF59D3D32B4}"/>
              </a:ext>
            </a:extLst>
          </p:cNvPr>
          <p:cNvSpPr txBox="1"/>
          <p:nvPr/>
        </p:nvSpPr>
        <p:spPr>
          <a:xfrm>
            <a:off x="1150898" y="1652235"/>
            <a:ext cx="6842199" cy="1839030"/>
          </a:xfrm>
          <a:prstGeom prst="rect">
            <a:avLst/>
          </a:prstGeom>
          <a:noFill/>
        </p:spPr>
        <p:txBody>
          <a:bodyPr wrap="square" rtlCol="0">
            <a:spAutoFit/>
          </a:bodyPr>
          <a:lstStyle/>
          <a:p>
            <a:pPr marL="285750" lvl="0" indent="-285750" algn="l" rtl="0">
              <a:lnSpc>
                <a:spcPct val="150000"/>
              </a:lnSpc>
              <a:spcBef>
                <a:spcPts val="0"/>
              </a:spcBef>
              <a:spcAft>
                <a:spcPts val="0"/>
              </a:spcAft>
              <a:buClr>
                <a:schemeClr val="bg1"/>
              </a:buClr>
              <a:buFont typeface="Wingdings" panose="05000000000000000000" pitchFamily="2" charset="2"/>
              <a:buChar char="Ø"/>
            </a:pPr>
            <a:r>
              <a:rPr lang="en-US" dirty="0">
                <a:solidFill>
                  <a:schemeClr val="accent1"/>
                </a:solidFill>
                <a:latin typeface="Eras Demi ITC" panose="020B0805030504020804" pitchFamily="34" charset="0"/>
              </a:rPr>
              <a:t>A Web Framework is a server-side application framework that is designed to support the development of dynamic websites, web applications, web services and resources.</a:t>
            </a:r>
          </a:p>
          <a:p>
            <a:pPr marL="285750" lvl="0" indent="-285750" algn="l" rtl="0">
              <a:lnSpc>
                <a:spcPct val="150000"/>
              </a:lnSpc>
              <a:spcBef>
                <a:spcPts val="0"/>
              </a:spcBef>
              <a:spcAft>
                <a:spcPts val="0"/>
              </a:spcAft>
              <a:buClr>
                <a:schemeClr val="bg1"/>
              </a:buClr>
              <a:buFont typeface="Wingdings" panose="05000000000000000000" pitchFamily="2" charset="2"/>
              <a:buChar char="Ø"/>
            </a:pPr>
            <a:endParaRPr lang="en-US" sz="300" dirty="0">
              <a:solidFill>
                <a:schemeClr val="accent1"/>
              </a:solidFill>
              <a:latin typeface="Eras Demi ITC" panose="020B0805030504020804" pitchFamily="34" charset="0"/>
            </a:endParaRPr>
          </a:p>
          <a:p>
            <a:pPr marL="285750" lvl="0" indent="-285750" algn="l" rtl="0">
              <a:lnSpc>
                <a:spcPct val="150000"/>
              </a:lnSpc>
              <a:spcBef>
                <a:spcPts val="0"/>
              </a:spcBef>
              <a:spcAft>
                <a:spcPts val="0"/>
              </a:spcAft>
              <a:buClr>
                <a:schemeClr val="bg1"/>
              </a:buClr>
              <a:buFont typeface="Wingdings" panose="05000000000000000000" pitchFamily="2" charset="2"/>
              <a:buChar char="Ø"/>
            </a:pPr>
            <a:r>
              <a:rPr lang="en-US" dirty="0">
                <a:solidFill>
                  <a:schemeClr val="accent1"/>
                </a:solidFill>
                <a:latin typeface="Eras Demi ITC" panose="020B0805030504020804" pitchFamily="34" charset="0"/>
              </a:rPr>
              <a:t>They provide tools and libraries to simplify common web development operations.</a:t>
            </a:r>
          </a:p>
          <a:p>
            <a:pPr lvl="0" algn="l" rtl="0">
              <a:lnSpc>
                <a:spcPct val="150000"/>
              </a:lnSpc>
              <a:spcBef>
                <a:spcPts val="0"/>
              </a:spcBef>
              <a:spcAft>
                <a:spcPts val="0"/>
              </a:spcAft>
              <a:buClr>
                <a:schemeClr val="bg1"/>
              </a:buClr>
            </a:pPr>
            <a:endParaRPr lang="en-US" sz="300" dirty="0">
              <a:solidFill>
                <a:schemeClr val="accent1"/>
              </a:solidFill>
              <a:latin typeface="Eras Demi ITC" panose="020B08050305040208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2216944" y="543799"/>
            <a:ext cx="4710112" cy="17191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a:solidFill>
                  <a:schemeClr val="bg1"/>
                </a:solidFill>
                <a:latin typeface="Eras Demi ITC" panose="020B0805030504020804" pitchFamily="34" charset="0"/>
              </a:rPr>
              <a:t>Run Server</a:t>
            </a:r>
            <a:endParaRPr sz="3600" b="1" dirty="0">
              <a:solidFill>
                <a:schemeClr val="accent1">
                  <a:lumMod val="40000"/>
                  <a:lumOff val="60000"/>
                </a:schemeClr>
              </a:solidFill>
              <a:latin typeface="Eras Demi ITC" panose="020B0805030504020804" pitchFamily="34" charset="0"/>
            </a:endParaRPr>
          </a:p>
        </p:txBody>
      </p:sp>
      <p:sp>
        <p:nvSpPr>
          <p:cNvPr id="3" name="TextBox 2">
            <a:extLst>
              <a:ext uri="{FF2B5EF4-FFF2-40B4-BE49-F238E27FC236}">
                <a16:creationId xmlns:a16="http://schemas.microsoft.com/office/drawing/2014/main" id="{D20C60C6-CA11-4995-8FF2-B9320D89DC25}"/>
              </a:ext>
            </a:extLst>
          </p:cNvPr>
          <p:cNvSpPr txBox="1"/>
          <p:nvPr/>
        </p:nvSpPr>
        <p:spPr>
          <a:xfrm>
            <a:off x="2783602" y="2213371"/>
            <a:ext cx="3680697" cy="369332"/>
          </a:xfrm>
          <a:prstGeom prst="rect">
            <a:avLst/>
          </a:prstGeom>
          <a:solidFill>
            <a:schemeClr val="tx1"/>
          </a:solidFill>
        </p:spPr>
        <p:txBody>
          <a:bodyPr wrap="square" rtlCol="0">
            <a:spAutoFit/>
          </a:bodyPr>
          <a:lstStyle/>
          <a:p>
            <a:pPr algn="ctr"/>
            <a:r>
              <a:rPr lang="en-US" sz="1800" dirty="0">
                <a:solidFill>
                  <a:schemeClr val="bg1"/>
                </a:solidFill>
              </a:rPr>
              <a:t>python manage.py </a:t>
            </a:r>
            <a:r>
              <a:rPr lang="en-US" sz="1800" dirty="0" err="1">
                <a:solidFill>
                  <a:schemeClr val="bg1"/>
                </a:solidFill>
              </a:rPr>
              <a:t>runserver</a:t>
            </a:r>
            <a:endParaRPr lang="en-IN" sz="1800" dirty="0">
              <a:solidFill>
                <a:schemeClr val="bg1"/>
              </a:solidFill>
            </a:endParaRPr>
          </a:p>
        </p:txBody>
      </p:sp>
      <p:cxnSp>
        <p:nvCxnSpPr>
          <p:cNvPr id="4" name="Straight Arrow Connector 3">
            <a:extLst>
              <a:ext uri="{FF2B5EF4-FFF2-40B4-BE49-F238E27FC236}">
                <a16:creationId xmlns:a16="http://schemas.microsoft.com/office/drawing/2014/main" id="{0F580E0F-D517-4CBC-9E3F-9B52D543ECDB}"/>
              </a:ext>
            </a:extLst>
          </p:cNvPr>
          <p:cNvCxnSpPr>
            <a:cxnSpLocks/>
          </p:cNvCxnSpPr>
          <p:nvPr/>
        </p:nvCxnSpPr>
        <p:spPr>
          <a:xfrm>
            <a:off x="1922541" y="2398037"/>
            <a:ext cx="690406" cy="0"/>
          </a:xfrm>
          <a:prstGeom prst="straightConnector1">
            <a:avLst/>
          </a:prstGeom>
          <a:ln>
            <a:solidFill>
              <a:srgbClr val="FFFF00"/>
            </a:solidFill>
            <a:tailEnd type="triangle"/>
          </a:ln>
          <a:effectLst>
            <a:glow rad="228600">
              <a:schemeClr val="accent6">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88296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747"/>
        <p:cNvGrpSpPr/>
        <p:nvPr/>
      </p:nvGrpSpPr>
      <p:grpSpPr>
        <a:xfrm>
          <a:off x="0" y="0"/>
          <a:ext cx="0" cy="0"/>
          <a:chOff x="0" y="0"/>
          <a:chExt cx="0" cy="0"/>
        </a:xfrm>
      </p:grpSpPr>
      <p:sp>
        <p:nvSpPr>
          <p:cNvPr id="5" name="Google Shape;748;p37">
            <a:extLst>
              <a:ext uri="{FF2B5EF4-FFF2-40B4-BE49-F238E27FC236}">
                <a16:creationId xmlns:a16="http://schemas.microsoft.com/office/drawing/2014/main" id="{C5649021-2FF2-4A3E-91D7-5C1DBADC315A}"/>
              </a:ext>
            </a:extLst>
          </p:cNvPr>
          <p:cNvSpPr txBox="1">
            <a:spLocks/>
          </p:cNvSpPr>
          <p:nvPr/>
        </p:nvSpPr>
        <p:spPr>
          <a:xfrm>
            <a:off x="4758899" y="323661"/>
            <a:ext cx="3324600" cy="1718200"/>
          </a:xfrm>
          <a:prstGeom prst="rect">
            <a:avLst/>
          </a:prstGeom>
          <a:noFill/>
          <a:ln>
            <a:noFill/>
          </a:ln>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E2A47"/>
              </a:buClr>
              <a:buSzPts val="1200"/>
              <a:buFont typeface="Roboto Black"/>
              <a:buNone/>
              <a:defRPr sz="1200" b="0" i="0" u="none" strike="noStrike" cap="none">
                <a:solidFill>
                  <a:srgbClr val="0E2A47"/>
                </a:solidFill>
                <a:latin typeface="Roboto Black"/>
                <a:ea typeface="Roboto Black"/>
                <a:cs typeface="Roboto Black"/>
                <a:sym typeface="Roboto Black"/>
              </a:defRPr>
            </a:lvl1pPr>
            <a:lvl2pPr marR="0" lvl="1" algn="ctr" rtl="0">
              <a:lnSpc>
                <a:spcPct val="100000"/>
              </a:lnSpc>
              <a:spcBef>
                <a:spcPts val="0"/>
              </a:spcBef>
              <a:spcAft>
                <a:spcPts val="0"/>
              </a:spcAft>
              <a:buClr>
                <a:srgbClr val="0E2A47"/>
              </a:buClr>
              <a:buSzPts val="5200"/>
              <a:buFont typeface="Bree Serif"/>
              <a:buNone/>
              <a:defRPr sz="5200" b="1" i="0" u="none" strike="noStrike" cap="none">
                <a:solidFill>
                  <a:srgbClr val="0E2A47"/>
                </a:solidFill>
                <a:latin typeface="Bree Serif"/>
                <a:ea typeface="Bree Serif"/>
                <a:cs typeface="Bree Serif"/>
                <a:sym typeface="Bree Serif"/>
              </a:defRPr>
            </a:lvl2pPr>
            <a:lvl3pPr marR="0" lvl="2" algn="ctr" rtl="0">
              <a:lnSpc>
                <a:spcPct val="100000"/>
              </a:lnSpc>
              <a:spcBef>
                <a:spcPts val="0"/>
              </a:spcBef>
              <a:spcAft>
                <a:spcPts val="0"/>
              </a:spcAft>
              <a:buClr>
                <a:srgbClr val="0E2A47"/>
              </a:buClr>
              <a:buSzPts val="5200"/>
              <a:buFont typeface="Bree Serif"/>
              <a:buNone/>
              <a:defRPr sz="5200" b="1" i="0" u="none" strike="noStrike" cap="none">
                <a:solidFill>
                  <a:srgbClr val="0E2A47"/>
                </a:solidFill>
                <a:latin typeface="Bree Serif"/>
                <a:ea typeface="Bree Serif"/>
                <a:cs typeface="Bree Serif"/>
                <a:sym typeface="Bree Serif"/>
              </a:defRPr>
            </a:lvl3pPr>
            <a:lvl4pPr marR="0" lvl="3" algn="ctr" rtl="0">
              <a:lnSpc>
                <a:spcPct val="100000"/>
              </a:lnSpc>
              <a:spcBef>
                <a:spcPts val="0"/>
              </a:spcBef>
              <a:spcAft>
                <a:spcPts val="0"/>
              </a:spcAft>
              <a:buClr>
                <a:srgbClr val="0E2A47"/>
              </a:buClr>
              <a:buSzPts val="5200"/>
              <a:buFont typeface="Bree Serif"/>
              <a:buNone/>
              <a:defRPr sz="5200" b="1" i="0" u="none" strike="noStrike" cap="none">
                <a:solidFill>
                  <a:srgbClr val="0E2A47"/>
                </a:solidFill>
                <a:latin typeface="Bree Serif"/>
                <a:ea typeface="Bree Serif"/>
                <a:cs typeface="Bree Serif"/>
                <a:sym typeface="Bree Serif"/>
              </a:defRPr>
            </a:lvl4pPr>
            <a:lvl5pPr marR="0" lvl="4" algn="ctr" rtl="0">
              <a:lnSpc>
                <a:spcPct val="100000"/>
              </a:lnSpc>
              <a:spcBef>
                <a:spcPts val="0"/>
              </a:spcBef>
              <a:spcAft>
                <a:spcPts val="0"/>
              </a:spcAft>
              <a:buClr>
                <a:srgbClr val="0E2A47"/>
              </a:buClr>
              <a:buSzPts val="5200"/>
              <a:buFont typeface="Bree Serif"/>
              <a:buNone/>
              <a:defRPr sz="5200" b="1" i="0" u="none" strike="noStrike" cap="none">
                <a:solidFill>
                  <a:srgbClr val="0E2A47"/>
                </a:solidFill>
                <a:latin typeface="Bree Serif"/>
                <a:ea typeface="Bree Serif"/>
                <a:cs typeface="Bree Serif"/>
                <a:sym typeface="Bree Serif"/>
              </a:defRPr>
            </a:lvl5pPr>
            <a:lvl6pPr marR="0" lvl="5" algn="ctr" rtl="0">
              <a:lnSpc>
                <a:spcPct val="100000"/>
              </a:lnSpc>
              <a:spcBef>
                <a:spcPts val="0"/>
              </a:spcBef>
              <a:spcAft>
                <a:spcPts val="0"/>
              </a:spcAft>
              <a:buClr>
                <a:srgbClr val="0E2A47"/>
              </a:buClr>
              <a:buSzPts val="5200"/>
              <a:buFont typeface="Bree Serif"/>
              <a:buNone/>
              <a:defRPr sz="5200" b="1" i="0" u="none" strike="noStrike" cap="none">
                <a:solidFill>
                  <a:srgbClr val="0E2A47"/>
                </a:solidFill>
                <a:latin typeface="Bree Serif"/>
                <a:ea typeface="Bree Serif"/>
                <a:cs typeface="Bree Serif"/>
                <a:sym typeface="Bree Serif"/>
              </a:defRPr>
            </a:lvl6pPr>
            <a:lvl7pPr marR="0" lvl="6" algn="ctr" rtl="0">
              <a:lnSpc>
                <a:spcPct val="100000"/>
              </a:lnSpc>
              <a:spcBef>
                <a:spcPts val="0"/>
              </a:spcBef>
              <a:spcAft>
                <a:spcPts val="0"/>
              </a:spcAft>
              <a:buClr>
                <a:srgbClr val="0E2A47"/>
              </a:buClr>
              <a:buSzPts val="5200"/>
              <a:buFont typeface="Bree Serif"/>
              <a:buNone/>
              <a:defRPr sz="5200" b="1" i="0" u="none" strike="noStrike" cap="none">
                <a:solidFill>
                  <a:srgbClr val="0E2A47"/>
                </a:solidFill>
                <a:latin typeface="Bree Serif"/>
                <a:ea typeface="Bree Serif"/>
                <a:cs typeface="Bree Serif"/>
                <a:sym typeface="Bree Serif"/>
              </a:defRPr>
            </a:lvl7pPr>
            <a:lvl8pPr marR="0" lvl="7" algn="ctr" rtl="0">
              <a:lnSpc>
                <a:spcPct val="100000"/>
              </a:lnSpc>
              <a:spcBef>
                <a:spcPts val="0"/>
              </a:spcBef>
              <a:spcAft>
                <a:spcPts val="0"/>
              </a:spcAft>
              <a:buClr>
                <a:srgbClr val="0E2A47"/>
              </a:buClr>
              <a:buSzPts val="5200"/>
              <a:buFont typeface="Bree Serif"/>
              <a:buNone/>
              <a:defRPr sz="5200" b="1" i="0" u="none" strike="noStrike" cap="none">
                <a:solidFill>
                  <a:srgbClr val="0E2A47"/>
                </a:solidFill>
                <a:latin typeface="Bree Serif"/>
                <a:ea typeface="Bree Serif"/>
                <a:cs typeface="Bree Serif"/>
                <a:sym typeface="Bree Serif"/>
              </a:defRPr>
            </a:lvl8pPr>
            <a:lvl9pPr marR="0" lvl="8" algn="ctr" rtl="0">
              <a:lnSpc>
                <a:spcPct val="100000"/>
              </a:lnSpc>
              <a:spcBef>
                <a:spcPts val="0"/>
              </a:spcBef>
              <a:spcAft>
                <a:spcPts val="0"/>
              </a:spcAft>
              <a:buClr>
                <a:srgbClr val="0E2A47"/>
              </a:buClr>
              <a:buSzPts val="5200"/>
              <a:buFont typeface="Bree Serif"/>
              <a:buNone/>
              <a:defRPr sz="5200" b="1" i="0" u="none" strike="noStrike" cap="none">
                <a:solidFill>
                  <a:srgbClr val="0E2A47"/>
                </a:solidFill>
                <a:latin typeface="Bree Serif"/>
                <a:ea typeface="Bree Serif"/>
                <a:cs typeface="Bree Serif"/>
                <a:sym typeface="Bree Serif"/>
              </a:defRPr>
            </a:lvl9pPr>
          </a:lstStyle>
          <a:p>
            <a:r>
              <a:rPr lang="en-IN" sz="4400" b="1" dirty="0">
                <a:ln w="10160">
                  <a:solidFill>
                    <a:schemeClr val="tx1"/>
                  </a:solidFill>
                  <a:prstDash val="solid"/>
                </a:ln>
                <a:solidFill>
                  <a:srgbClr val="FFFFFF"/>
                </a:solidFill>
                <a:effectLst>
                  <a:outerShdw blurRad="50800" dist="38100" dir="18900000" algn="bl" rotWithShape="0">
                    <a:prstClr val="black">
                      <a:alpha val="40000"/>
                    </a:prstClr>
                  </a:outerShdw>
                </a:effectLst>
                <a:latin typeface="Eras Demi ITC" panose="020B0805030504020804" pitchFamily="34" charset="0"/>
              </a:rPr>
              <a:t>Personal News App</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2" name="TextBox 1">
            <a:extLst>
              <a:ext uri="{FF2B5EF4-FFF2-40B4-BE49-F238E27FC236}">
                <a16:creationId xmlns:a16="http://schemas.microsoft.com/office/drawing/2014/main" id="{51C76428-DB4D-4EA9-84D1-DCF59D3D32B4}"/>
              </a:ext>
            </a:extLst>
          </p:cNvPr>
          <p:cNvSpPr txBox="1"/>
          <p:nvPr/>
        </p:nvSpPr>
        <p:spPr>
          <a:xfrm>
            <a:off x="2826524" y="2628900"/>
            <a:ext cx="3490950" cy="1123449"/>
          </a:xfrm>
          <a:prstGeom prst="rect">
            <a:avLst/>
          </a:prstGeom>
          <a:noFill/>
        </p:spPr>
        <p:txBody>
          <a:bodyPr wrap="square" rtlCol="0">
            <a:spAutoFit/>
          </a:bodyPr>
          <a:lstStyle/>
          <a:p>
            <a:pPr marL="285750" lvl="0" indent="-285750" algn="l" rtl="0">
              <a:lnSpc>
                <a:spcPct val="150000"/>
              </a:lnSpc>
              <a:spcBef>
                <a:spcPts val="0"/>
              </a:spcBef>
              <a:spcAft>
                <a:spcPts val="0"/>
              </a:spcAft>
              <a:buClr>
                <a:schemeClr val="bg1"/>
              </a:buClr>
              <a:buFont typeface="Wingdings" panose="05000000000000000000" pitchFamily="2" charset="2"/>
              <a:buChar char="Ø"/>
            </a:pPr>
            <a:r>
              <a:rPr lang="en-US" dirty="0">
                <a:solidFill>
                  <a:schemeClr val="accent1">
                    <a:lumMod val="20000"/>
                    <a:lumOff val="80000"/>
                  </a:schemeClr>
                </a:solidFill>
                <a:latin typeface="Eras Demi ITC" panose="020B0805030504020804" pitchFamily="34" charset="0"/>
              </a:rPr>
              <a:t>Customized News Feed</a:t>
            </a:r>
          </a:p>
          <a:p>
            <a:pPr marL="285750" lvl="0" indent="-285750" algn="l" rtl="0">
              <a:lnSpc>
                <a:spcPct val="150000"/>
              </a:lnSpc>
              <a:spcBef>
                <a:spcPts val="0"/>
              </a:spcBef>
              <a:spcAft>
                <a:spcPts val="0"/>
              </a:spcAft>
              <a:buClr>
                <a:schemeClr val="bg1"/>
              </a:buClr>
              <a:buFont typeface="Wingdings" panose="05000000000000000000" pitchFamily="2" charset="2"/>
              <a:buChar char="Ø"/>
            </a:pPr>
            <a:r>
              <a:rPr lang="en-US" dirty="0">
                <a:solidFill>
                  <a:schemeClr val="accent1">
                    <a:lumMod val="20000"/>
                    <a:lumOff val="80000"/>
                  </a:schemeClr>
                </a:solidFill>
                <a:latin typeface="Eras Demi ITC" panose="020B0805030504020804" pitchFamily="34" charset="0"/>
              </a:rPr>
              <a:t>All your News Updates at one place</a:t>
            </a:r>
          </a:p>
          <a:p>
            <a:pPr marL="285750" lvl="0" indent="-285750" algn="l" rtl="0">
              <a:lnSpc>
                <a:spcPct val="150000"/>
              </a:lnSpc>
              <a:spcBef>
                <a:spcPts val="0"/>
              </a:spcBef>
              <a:spcAft>
                <a:spcPts val="0"/>
              </a:spcAft>
              <a:buClr>
                <a:schemeClr val="bg1"/>
              </a:buClr>
              <a:buFont typeface="Wingdings" panose="05000000000000000000" pitchFamily="2" charset="2"/>
              <a:buChar char="Ø"/>
            </a:pPr>
            <a:r>
              <a:rPr lang="en-US" dirty="0">
                <a:solidFill>
                  <a:schemeClr val="accent1">
                    <a:lumMod val="20000"/>
                    <a:lumOff val="80000"/>
                  </a:schemeClr>
                </a:solidFill>
                <a:latin typeface="Eras Demi ITC" panose="020B0805030504020804" pitchFamily="34" charset="0"/>
              </a:rPr>
              <a:t>Category-Based Feed</a:t>
            </a:r>
          </a:p>
          <a:p>
            <a:pPr lvl="0" algn="l" rtl="0">
              <a:lnSpc>
                <a:spcPct val="150000"/>
              </a:lnSpc>
              <a:spcBef>
                <a:spcPts val="0"/>
              </a:spcBef>
              <a:spcAft>
                <a:spcPts val="0"/>
              </a:spcAft>
              <a:buClr>
                <a:schemeClr val="bg1"/>
              </a:buClr>
            </a:pPr>
            <a:endParaRPr lang="en-US" sz="300" dirty="0">
              <a:solidFill>
                <a:schemeClr val="accent1">
                  <a:lumMod val="20000"/>
                  <a:lumOff val="80000"/>
                </a:schemeClr>
              </a:solidFill>
              <a:latin typeface="Eras Demi ITC" panose="020B0805030504020804" pitchFamily="34" charset="0"/>
            </a:endParaRPr>
          </a:p>
        </p:txBody>
      </p:sp>
      <p:pic>
        <p:nvPicPr>
          <p:cNvPr id="6" name="Picture 5">
            <a:extLst>
              <a:ext uri="{FF2B5EF4-FFF2-40B4-BE49-F238E27FC236}">
                <a16:creationId xmlns:a16="http://schemas.microsoft.com/office/drawing/2014/main" id="{393947FE-46FC-4A9D-A44E-44C6CF628F1B}"/>
              </a:ext>
            </a:extLst>
          </p:cNvPr>
          <p:cNvPicPr>
            <a:picLocks noChangeAspect="1"/>
          </p:cNvPicPr>
          <p:nvPr/>
        </p:nvPicPr>
        <p:blipFill>
          <a:blip r:embed="rId3"/>
          <a:stretch>
            <a:fillRect/>
          </a:stretch>
        </p:blipFill>
        <p:spPr>
          <a:xfrm>
            <a:off x="1314449" y="754385"/>
            <a:ext cx="6515100" cy="1359094"/>
          </a:xfrm>
          <a:prstGeom prst="rect">
            <a:avLst/>
          </a:prstGeom>
        </p:spPr>
      </p:pic>
    </p:spTree>
    <p:extLst>
      <p:ext uri="{BB962C8B-B14F-4D97-AF65-F5344CB8AC3E}">
        <p14:creationId xmlns:p14="http://schemas.microsoft.com/office/powerpoint/2010/main" val="1363376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2" name="TextBox 1">
            <a:extLst>
              <a:ext uri="{FF2B5EF4-FFF2-40B4-BE49-F238E27FC236}">
                <a16:creationId xmlns:a16="http://schemas.microsoft.com/office/drawing/2014/main" id="{51C76428-DB4D-4EA9-84D1-DCF59D3D32B4}"/>
              </a:ext>
            </a:extLst>
          </p:cNvPr>
          <p:cNvSpPr txBox="1"/>
          <p:nvPr/>
        </p:nvSpPr>
        <p:spPr>
          <a:xfrm>
            <a:off x="2439174" y="1846122"/>
            <a:ext cx="1186676" cy="379848"/>
          </a:xfrm>
          <a:prstGeom prst="rect">
            <a:avLst/>
          </a:prstGeom>
          <a:noFill/>
        </p:spPr>
        <p:txBody>
          <a:bodyPr wrap="square" rtlCol="0">
            <a:spAutoFit/>
          </a:bodyPr>
          <a:lstStyle/>
          <a:p>
            <a:pPr lvl="0" algn="l" rtl="0">
              <a:lnSpc>
                <a:spcPct val="150000"/>
              </a:lnSpc>
              <a:spcBef>
                <a:spcPts val="0"/>
              </a:spcBef>
              <a:spcAft>
                <a:spcPts val="0"/>
              </a:spcAft>
              <a:buClr>
                <a:schemeClr val="bg1"/>
              </a:buClr>
            </a:pPr>
            <a:r>
              <a:rPr lang="en-US" dirty="0">
                <a:solidFill>
                  <a:schemeClr val="accent1">
                    <a:lumMod val="20000"/>
                    <a:lumOff val="80000"/>
                  </a:schemeClr>
                </a:solidFill>
                <a:latin typeface="Eras Demi ITC" panose="020B0805030504020804" pitchFamily="34" charset="0"/>
              </a:rPr>
              <a:t>Image</a:t>
            </a:r>
            <a:endParaRPr lang="en-US" sz="300" dirty="0">
              <a:solidFill>
                <a:schemeClr val="accent1">
                  <a:lumMod val="20000"/>
                  <a:lumOff val="80000"/>
                </a:schemeClr>
              </a:solidFill>
              <a:latin typeface="Eras Demi ITC" panose="020B0805030504020804" pitchFamily="34" charset="0"/>
            </a:endParaRPr>
          </a:p>
        </p:txBody>
      </p:sp>
      <p:pic>
        <p:nvPicPr>
          <p:cNvPr id="4" name="Picture 3">
            <a:extLst>
              <a:ext uri="{FF2B5EF4-FFF2-40B4-BE49-F238E27FC236}">
                <a16:creationId xmlns:a16="http://schemas.microsoft.com/office/drawing/2014/main" id="{B772A057-CB4D-4F8F-A0FF-ACF62CE375BF}"/>
              </a:ext>
            </a:extLst>
          </p:cNvPr>
          <p:cNvPicPr>
            <a:picLocks noChangeAspect="1"/>
          </p:cNvPicPr>
          <p:nvPr/>
        </p:nvPicPr>
        <p:blipFill>
          <a:blip r:embed="rId3"/>
          <a:stretch>
            <a:fillRect/>
          </a:stretch>
        </p:blipFill>
        <p:spPr>
          <a:xfrm>
            <a:off x="1670721" y="385365"/>
            <a:ext cx="5802557" cy="4248150"/>
          </a:xfrm>
          <a:prstGeom prst="rect">
            <a:avLst/>
          </a:prstGeom>
        </p:spPr>
      </p:pic>
      <p:sp>
        <p:nvSpPr>
          <p:cNvPr id="7" name="TextBox 6">
            <a:extLst>
              <a:ext uri="{FF2B5EF4-FFF2-40B4-BE49-F238E27FC236}">
                <a16:creationId xmlns:a16="http://schemas.microsoft.com/office/drawing/2014/main" id="{B02B4373-A2FB-4C50-9335-E1DEF5BEC4AE}"/>
              </a:ext>
            </a:extLst>
          </p:cNvPr>
          <p:cNvSpPr txBox="1"/>
          <p:nvPr/>
        </p:nvSpPr>
        <p:spPr>
          <a:xfrm>
            <a:off x="7956550" y="1367610"/>
            <a:ext cx="640963" cy="338811"/>
          </a:xfrm>
          <a:prstGeom prst="rect">
            <a:avLst/>
          </a:prstGeom>
          <a:noFill/>
        </p:spPr>
        <p:txBody>
          <a:bodyPr wrap="square" rtlCol="0">
            <a:spAutoFit/>
          </a:bodyPr>
          <a:lstStyle/>
          <a:p>
            <a:pPr lvl="0" algn="l" rtl="0">
              <a:lnSpc>
                <a:spcPct val="150000"/>
              </a:lnSpc>
              <a:spcBef>
                <a:spcPts val="0"/>
              </a:spcBef>
              <a:spcAft>
                <a:spcPts val="0"/>
              </a:spcAft>
              <a:buClr>
                <a:schemeClr val="bg1"/>
              </a:buClr>
            </a:pPr>
            <a:r>
              <a:rPr lang="en-US" sz="1200" dirty="0">
                <a:solidFill>
                  <a:schemeClr val="accent1">
                    <a:lumMod val="20000"/>
                    <a:lumOff val="80000"/>
                  </a:schemeClr>
                </a:solidFill>
                <a:latin typeface="Eras Demi ITC" panose="020B0805030504020804" pitchFamily="34" charset="0"/>
              </a:rPr>
              <a:t>Image</a:t>
            </a:r>
            <a:endParaRPr lang="en-US" sz="200" dirty="0">
              <a:solidFill>
                <a:schemeClr val="accent1">
                  <a:lumMod val="20000"/>
                  <a:lumOff val="80000"/>
                </a:schemeClr>
              </a:solidFill>
              <a:latin typeface="Eras Demi ITC" panose="020B0805030504020804" pitchFamily="34" charset="0"/>
            </a:endParaRPr>
          </a:p>
        </p:txBody>
      </p:sp>
      <p:sp>
        <p:nvSpPr>
          <p:cNvPr id="8" name="TextBox 7">
            <a:extLst>
              <a:ext uri="{FF2B5EF4-FFF2-40B4-BE49-F238E27FC236}">
                <a16:creationId xmlns:a16="http://schemas.microsoft.com/office/drawing/2014/main" id="{C26797BA-8F89-471A-94FF-720441D527DB}"/>
              </a:ext>
            </a:extLst>
          </p:cNvPr>
          <p:cNvSpPr txBox="1"/>
          <p:nvPr/>
        </p:nvSpPr>
        <p:spPr>
          <a:xfrm>
            <a:off x="327322" y="3740626"/>
            <a:ext cx="1138664" cy="338811"/>
          </a:xfrm>
          <a:prstGeom prst="rect">
            <a:avLst/>
          </a:prstGeom>
          <a:noFill/>
        </p:spPr>
        <p:txBody>
          <a:bodyPr wrap="square" rtlCol="0">
            <a:spAutoFit/>
          </a:bodyPr>
          <a:lstStyle/>
          <a:p>
            <a:pPr lvl="0" algn="l" rtl="0">
              <a:lnSpc>
                <a:spcPct val="150000"/>
              </a:lnSpc>
              <a:spcBef>
                <a:spcPts val="0"/>
              </a:spcBef>
              <a:spcAft>
                <a:spcPts val="0"/>
              </a:spcAft>
              <a:buClr>
                <a:schemeClr val="bg1"/>
              </a:buClr>
            </a:pPr>
            <a:r>
              <a:rPr lang="en-US" sz="1200" dirty="0">
                <a:solidFill>
                  <a:schemeClr val="accent1">
                    <a:lumMod val="20000"/>
                    <a:lumOff val="80000"/>
                  </a:schemeClr>
                </a:solidFill>
                <a:latin typeface="Eras Demi ITC" panose="020B0805030504020804" pitchFamily="34" charset="0"/>
              </a:rPr>
              <a:t>News Source</a:t>
            </a:r>
            <a:endParaRPr lang="en-US" sz="200" dirty="0">
              <a:solidFill>
                <a:schemeClr val="accent1">
                  <a:lumMod val="20000"/>
                  <a:lumOff val="80000"/>
                </a:schemeClr>
              </a:solidFill>
              <a:latin typeface="Eras Demi ITC" panose="020B0805030504020804" pitchFamily="34" charset="0"/>
            </a:endParaRPr>
          </a:p>
        </p:txBody>
      </p:sp>
      <p:sp>
        <p:nvSpPr>
          <p:cNvPr id="9" name="TextBox 8">
            <a:extLst>
              <a:ext uri="{FF2B5EF4-FFF2-40B4-BE49-F238E27FC236}">
                <a16:creationId xmlns:a16="http://schemas.microsoft.com/office/drawing/2014/main" id="{0C88B209-BF71-490E-9BA4-0ABD4711C954}"/>
              </a:ext>
            </a:extLst>
          </p:cNvPr>
          <p:cNvSpPr txBox="1"/>
          <p:nvPr/>
        </p:nvSpPr>
        <p:spPr>
          <a:xfrm>
            <a:off x="554235" y="3437078"/>
            <a:ext cx="691331" cy="338811"/>
          </a:xfrm>
          <a:prstGeom prst="rect">
            <a:avLst/>
          </a:prstGeom>
          <a:noFill/>
        </p:spPr>
        <p:txBody>
          <a:bodyPr wrap="square" rtlCol="0">
            <a:spAutoFit/>
          </a:bodyPr>
          <a:lstStyle/>
          <a:p>
            <a:pPr lvl="0" algn="r" rtl="0">
              <a:lnSpc>
                <a:spcPct val="150000"/>
              </a:lnSpc>
              <a:spcBef>
                <a:spcPts val="0"/>
              </a:spcBef>
              <a:spcAft>
                <a:spcPts val="0"/>
              </a:spcAft>
              <a:buClr>
                <a:schemeClr val="bg1"/>
              </a:buClr>
            </a:pPr>
            <a:r>
              <a:rPr lang="en-US" sz="1200" dirty="0">
                <a:solidFill>
                  <a:schemeClr val="accent1">
                    <a:lumMod val="20000"/>
                    <a:lumOff val="80000"/>
                  </a:schemeClr>
                </a:solidFill>
                <a:latin typeface="Eras Demi ITC" panose="020B0805030504020804" pitchFamily="34" charset="0"/>
              </a:rPr>
              <a:t>Editor</a:t>
            </a:r>
            <a:endParaRPr lang="en-US" sz="200" dirty="0">
              <a:solidFill>
                <a:schemeClr val="accent1">
                  <a:lumMod val="20000"/>
                  <a:lumOff val="80000"/>
                </a:schemeClr>
              </a:solidFill>
              <a:latin typeface="Eras Demi ITC" panose="020B0805030504020804" pitchFamily="34" charset="0"/>
            </a:endParaRPr>
          </a:p>
        </p:txBody>
      </p:sp>
      <p:sp>
        <p:nvSpPr>
          <p:cNvPr id="10" name="TextBox 9">
            <a:extLst>
              <a:ext uri="{FF2B5EF4-FFF2-40B4-BE49-F238E27FC236}">
                <a16:creationId xmlns:a16="http://schemas.microsoft.com/office/drawing/2014/main" id="{5B7F21BF-6233-4B9D-AD28-B287A37BFFC1}"/>
              </a:ext>
            </a:extLst>
          </p:cNvPr>
          <p:cNvSpPr txBox="1"/>
          <p:nvPr/>
        </p:nvSpPr>
        <p:spPr>
          <a:xfrm>
            <a:off x="7868037" y="3606484"/>
            <a:ext cx="850126" cy="338811"/>
          </a:xfrm>
          <a:prstGeom prst="rect">
            <a:avLst/>
          </a:prstGeom>
          <a:noFill/>
        </p:spPr>
        <p:txBody>
          <a:bodyPr wrap="square" rtlCol="0">
            <a:spAutoFit/>
          </a:bodyPr>
          <a:lstStyle/>
          <a:p>
            <a:pPr lvl="0" algn="l" rtl="0">
              <a:lnSpc>
                <a:spcPct val="150000"/>
              </a:lnSpc>
              <a:spcBef>
                <a:spcPts val="0"/>
              </a:spcBef>
              <a:spcAft>
                <a:spcPts val="0"/>
              </a:spcAft>
              <a:buClr>
                <a:schemeClr val="bg1"/>
              </a:buClr>
            </a:pPr>
            <a:r>
              <a:rPr lang="en-US" sz="1200" dirty="0">
                <a:solidFill>
                  <a:schemeClr val="accent1">
                    <a:lumMod val="20000"/>
                    <a:lumOff val="80000"/>
                  </a:schemeClr>
                </a:solidFill>
                <a:latin typeface="Eras Demi ITC" panose="020B0805030504020804" pitchFamily="34" charset="0"/>
              </a:rPr>
              <a:t>Headline</a:t>
            </a:r>
            <a:endParaRPr lang="en-US" sz="200" dirty="0">
              <a:solidFill>
                <a:schemeClr val="accent1">
                  <a:lumMod val="20000"/>
                  <a:lumOff val="80000"/>
                </a:schemeClr>
              </a:solidFill>
              <a:latin typeface="Eras Demi ITC" panose="020B0805030504020804" pitchFamily="34" charset="0"/>
            </a:endParaRPr>
          </a:p>
        </p:txBody>
      </p:sp>
      <p:sp>
        <p:nvSpPr>
          <p:cNvPr id="11" name="TextBox 10">
            <a:extLst>
              <a:ext uri="{FF2B5EF4-FFF2-40B4-BE49-F238E27FC236}">
                <a16:creationId xmlns:a16="http://schemas.microsoft.com/office/drawing/2014/main" id="{1E7F01A3-1160-4F62-9A55-FA791526FD67}"/>
              </a:ext>
            </a:extLst>
          </p:cNvPr>
          <p:cNvSpPr txBox="1"/>
          <p:nvPr/>
        </p:nvSpPr>
        <p:spPr>
          <a:xfrm>
            <a:off x="7707699" y="4084935"/>
            <a:ext cx="1138664" cy="461665"/>
          </a:xfrm>
          <a:prstGeom prst="rect">
            <a:avLst/>
          </a:prstGeom>
          <a:noFill/>
        </p:spPr>
        <p:txBody>
          <a:bodyPr wrap="square" rtlCol="0">
            <a:spAutoFit/>
          </a:bodyPr>
          <a:lstStyle/>
          <a:p>
            <a:pPr lvl="0" algn="ctr" rtl="0">
              <a:spcBef>
                <a:spcPts val="0"/>
              </a:spcBef>
              <a:spcAft>
                <a:spcPts val="0"/>
              </a:spcAft>
              <a:buClr>
                <a:schemeClr val="bg1"/>
              </a:buClr>
            </a:pPr>
            <a:r>
              <a:rPr lang="en-US" sz="1200" dirty="0">
                <a:solidFill>
                  <a:schemeClr val="accent1">
                    <a:lumMod val="20000"/>
                    <a:lumOff val="80000"/>
                  </a:schemeClr>
                </a:solidFill>
                <a:latin typeface="Eras Demi ITC" panose="020B0805030504020804" pitchFamily="34" charset="0"/>
              </a:rPr>
              <a:t>Short Description</a:t>
            </a:r>
            <a:endParaRPr lang="en-US" sz="200" dirty="0">
              <a:solidFill>
                <a:schemeClr val="accent1">
                  <a:lumMod val="20000"/>
                  <a:lumOff val="80000"/>
                </a:schemeClr>
              </a:solidFill>
              <a:latin typeface="Eras Demi ITC" panose="020B0805030504020804" pitchFamily="34" charset="0"/>
            </a:endParaRPr>
          </a:p>
        </p:txBody>
      </p:sp>
      <p:sp>
        <p:nvSpPr>
          <p:cNvPr id="12" name="TextBox 11">
            <a:extLst>
              <a:ext uri="{FF2B5EF4-FFF2-40B4-BE49-F238E27FC236}">
                <a16:creationId xmlns:a16="http://schemas.microsoft.com/office/drawing/2014/main" id="{AFEC05D7-E032-4FDB-BA1A-FC4304909FA3}"/>
              </a:ext>
            </a:extLst>
          </p:cNvPr>
          <p:cNvSpPr txBox="1"/>
          <p:nvPr/>
        </p:nvSpPr>
        <p:spPr>
          <a:xfrm>
            <a:off x="512682" y="4256504"/>
            <a:ext cx="541808" cy="338811"/>
          </a:xfrm>
          <a:prstGeom prst="rect">
            <a:avLst/>
          </a:prstGeom>
          <a:noFill/>
        </p:spPr>
        <p:txBody>
          <a:bodyPr wrap="square" rtlCol="0">
            <a:spAutoFit/>
          </a:bodyPr>
          <a:lstStyle/>
          <a:p>
            <a:pPr lvl="0" algn="l" rtl="0">
              <a:lnSpc>
                <a:spcPct val="150000"/>
              </a:lnSpc>
              <a:spcBef>
                <a:spcPts val="0"/>
              </a:spcBef>
              <a:spcAft>
                <a:spcPts val="0"/>
              </a:spcAft>
              <a:buClr>
                <a:schemeClr val="bg1"/>
              </a:buClr>
            </a:pPr>
            <a:r>
              <a:rPr lang="en-US" sz="1200" dirty="0">
                <a:solidFill>
                  <a:schemeClr val="accent1">
                    <a:lumMod val="20000"/>
                    <a:lumOff val="80000"/>
                  </a:schemeClr>
                </a:solidFill>
                <a:latin typeface="Eras Demi ITC" panose="020B0805030504020804" pitchFamily="34" charset="0"/>
              </a:rPr>
              <a:t>Date</a:t>
            </a:r>
            <a:endParaRPr lang="en-US" sz="200" dirty="0">
              <a:solidFill>
                <a:schemeClr val="accent1">
                  <a:lumMod val="20000"/>
                  <a:lumOff val="80000"/>
                </a:schemeClr>
              </a:solidFill>
              <a:latin typeface="Eras Demi ITC" panose="020B0805030504020804" pitchFamily="34" charset="0"/>
            </a:endParaRPr>
          </a:p>
        </p:txBody>
      </p:sp>
      <p:sp>
        <p:nvSpPr>
          <p:cNvPr id="13" name="TextBox 12">
            <a:extLst>
              <a:ext uri="{FF2B5EF4-FFF2-40B4-BE49-F238E27FC236}">
                <a16:creationId xmlns:a16="http://schemas.microsoft.com/office/drawing/2014/main" id="{63D6CD79-D0AE-4DD8-B908-1DBB5B0401F6}"/>
              </a:ext>
            </a:extLst>
          </p:cNvPr>
          <p:cNvSpPr txBox="1"/>
          <p:nvPr/>
        </p:nvSpPr>
        <p:spPr>
          <a:xfrm>
            <a:off x="3746886" y="4646571"/>
            <a:ext cx="1079113" cy="338811"/>
          </a:xfrm>
          <a:prstGeom prst="rect">
            <a:avLst/>
          </a:prstGeom>
          <a:noFill/>
        </p:spPr>
        <p:txBody>
          <a:bodyPr wrap="square" rtlCol="0">
            <a:spAutoFit/>
          </a:bodyPr>
          <a:lstStyle/>
          <a:p>
            <a:pPr lvl="0" algn="l" rtl="0">
              <a:lnSpc>
                <a:spcPct val="150000"/>
              </a:lnSpc>
              <a:spcBef>
                <a:spcPts val="0"/>
              </a:spcBef>
              <a:spcAft>
                <a:spcPts val="0"/>
              </a:spcAft>
              <a:buClr>
                <a:schemeClr val="bg1"/>
              </a:buClr>
            </a:pPr>
            <a:r>
              <a:rPr lang="en-US" sz="1200" dirty="0">
                <a:solidFill>
                  <a:schemeClr val="accent1">
                    <a:lumMod val="20000"/>
                    <a:lumOff val="80000"/>
                  </a:schemeClr>
                </a:solidFill>
                <a:latin typeface="Eras Demi ITC" panose="020B0805030504020804" pitchFamily="34" charset="0"/>
              </a:rPr>
              <a:t>Read More…</a:t>
            </a:r>
            <a:endParaRPr lang="en-US" sz="200" dirty="0">
              <a:solidFill>
                <a:schemeClr val="accent1">
                  <a:lumMod val="20000"/>
                  <a:lumOff val="80000"/>
                </a:schemeClr>
              </a:solidFill>
              <a:latin typeface="Eras Demi ITC" panose="020B0805030504020804" pitchFamily="34" charset="0"/>
            </a:endParaRPr>
          </a:p>
        </p:txBody>
      </p:sp>
      <p:cxnSp>
        <p:nvCxnSpPr>
          <p:cNvPr id="14" name="Straight Arrow Connector 13">
            <a:extLst>
              <a:ext uri="{FF2B5EF4-FFF2-40B4-BE49-F238E27FC236}">
                <a16:creationId xmlns:a16="http://schemas.microsoft.com/office/drawing/2014/main" id="{CFD06DCE-2878-460C-BB31-754745CF4DC9}"/>
              </a:ext>
            </a:extLst>
          </p:cNvPr>
          <p:cNvCxnSpPr>
            <a:cxnSpLocks/>
          </p:cNvCxnSpPr>
          <p:nvPr/>
        </p:nvCxnSpPr>
        <p:spPr>
          <a:xfrm>
            <a:off x="1228337" y="3645377"/>
            <a:ext cx="291821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B03E4B6-AA0B-401F-B5BA-47D9CDE4D419}"/>
              </a:ext>
            </a:extLst>
          </p:cNvPr>
          <p:cNvCxnSpPr>
            <a:cxnSpLocks/>
          </p:cNvCxnSpPr>
          <p:nvPr/>
        </p:nvCxnSpPr>
        <p:spPr>
          <a:xfrm flipV="1">
            <a:off x="1399787" y="3945295"/>
            <a:ext cx="2854713" cy="7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3F192D6-46B0-43D2-8DE6-CA62E1DEBDF8}"/>
              </a:ext>
            </a:extLst>
          </p:cNvPr>
          <p:cNvCxnSpPr>
            <a:cxnSpLocks/>
          </p:cNvCxnSpPr>
          <p:nvPr/>
        </p:nvCxnSpPr>
        <p:spPr>
          <a:xfrm flipV="1">
            <a:off x="986107" y="4464110"/>
            <a:ext cx="2906133" cy="68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4FB10D1-9298-4DFD-8ECA-A4019F1296D8}"/>
              </a:ext>
            </a:extLst>
          </p:cNvPr>
          <p:cNvCxnSpPr>
            <a:cxnSpLocks/>
          </p:cNvCxnSpPr>
          <p:nvPr/>
        </p:nvCxnSpPr>
        <p:spPr>
          <a:xfrm flipV="1">
            <a:off x="4984750" y="4546600"/>
            <a:ext cx="0" cy="3328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16390DE-EB5E-410E-9CC4-AE25DE81BE9D}"/>
              </a:ext>
            </a:extLst>
          </p:cNvPr>
          <p:cNvCxnSpPr>
            <a:cxnSpLocks/>
          </p:cNvCxnSpPr>
          <p:nvPr/>
        </p:nvCxnSpPr>
        <p:spPr>
          <a:xfrm flipV="1">
            <a:off x="4825999" y="4879476"/>
            <a:ext cx="158751"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903004E-4F85-46EA-88CA-4949EC85D831}"/>
              </a:ext>
            </a:extLst>
          </p:cNvPr>
          <p:cNvCxnSpPr>
            <a:cxnSpLocks/>
          </p:cNvCxnSpPr>
          <p:nvPr/>
        </p:nvCxnSpPr>
        <p:spPr>
          <a:xfrm flipH="1">
            <a:off x="7339543" y="1581781"/>
            <a:ext cx="66145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DE2A26D-6EDE-4A58-BA79-833F19F82661}"/>
              </a:ext>
            </a:extLst>
          </p:cNvPr>
          <p:cNvCxnSpPr>
            <a:cxnSpLocks/>
          </p:cNvCxnSpPr>
          <p:nvPr/>
        </p:nvCxnSpPr>
        <p:spPr>
          <a:xfrm flipH="1">
            <a:off x="5804288" y="3820339"/>
            <a:ext cx="206374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73DF71B-805D-49E0-A9CF-83D8EBD4807E}"/>
              </a:ext>
            </a:extLst>
          </p:cNvPr>
          <p:cNvCxnSpPr>
            <a:cxnSpLocks/>
          </p:cNvCxnSpPr>
          <p:nvPr/>
        </p:nvCxnSpPr>
        <p:spPr>
          <a:xfrm flipH="1" flipV="1">
            <a:off x="7175502" y="4127400"/>
            <a:ext cx="781048" cy="824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6036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7" name="TextBox 26">
            <a:extLst>
              <a:ext uri="{FF2B5EF4-FFF2-40B4-BE49-F238E27FC236}">
                <a16:creationId xmlns:a16="http://schemas.microsoft.com/office/drawing/2014/main" id="{59CA9739-DDA6-4470-98DA-92646161D80B}"/>
              </a:ext>
            </a:extLst>
          </p:cNvPr>
          <p:cNvSpPr txBox="1"/>
          <p:nvPr/>
        </p:nvSpPr>
        <p:spPr>
          <a:xfrm>
            <a:off x="1274409" y="1431938"/>
            <a:ext cx="6595173" cy="2830518"/>
          </a:xfrm>
          <a:prstGeom prst="rect">
            <a:avLst/>
          </a:prstGeom>
          <a:noFill/>
        </p:spPr>
        <p:txBody>
          <a:bodyPr wrap="square" rtlCol="0">
            <a:spAutoFit/>
          </a:bodyPr>
          <a:lstStyle/>
          <a:p>
            <a:pPr marL="285750" lvl="0" indent="-285750" algn="l" rtl="0">
              <a:lnSpc>
                <a:spcPct val="150000"/>
              </a:lnSpc>
              <a:spcBef>
                <a:spcPts val="0"/>
              </a:spcBef>
              <a:spcAft>
                <a:spcPts val="0"/>
              </a:spcAft>
              <a:buClr>
                <a:schemeClr val="bg1"/>
              </a:buClr>
              <a:buFont typeface="Wingdings" panose="05000000000000000000" pitchFamily="2" charset="2"/>
              <a:buChar char="Ø"/>
            </a:pPr>
            <a:r>
              <a:rPr lang="en-US" dirty="0">
                <a:solidFill>
                  <a:schemeClr val="accent1"/>
                </a:solidFill>
                <a:latin typeface="Eras Demi ITC" panose="020B0805030504020804" pitchFamily="34" charset="0"/>
              </a:rPr>
              <a:t>News API is a simple HTTP REST API for searching and retrieving live articles from all over the web.</a:t>
            </a:r>
          </a:p>
          <a:p>
            <a:pPr marL="285750" lvl="0" indent="-285750" algn="l" rtl="0">
              <a:lnSpc>
                <a:spcPct val="200000"/>
              </a:lnSpc>
              <a:spcBef>
                <a:spcPts val="0"/>
              </a:spcBef>
              <a:spcAft>
                <a:spcPts val="0"/>
              </a:spcAft>
              <a:buClr>
                <a:schemeClr val="bg1"/>
              </a:buClr>
              <a:buFont typeface="Wingdings" panose="05000000000000000000" pitchFamily="2" charset="2"/>
              <a:buChar char="Ø"/>
            </a:pPr>
            <a:r>
              <a:rPr lang="en-US" dirty="0">
                <a:solidFill>
                  <a:schemeClr val="accent1"/>
                </a:solidFill>
                <a:latin typeface="Eras Demi ITC" panose="020B0805030504020804" pitchFamily="34" charset="0"/>
              </a:rPr>
              <a:t>We can search for articles with any combination of the following criteria:</a:t>
            </a:r>
          </a:p>
          <a:p>
            <a:pPr lvl="0" algn="l" rtl="0">
              <a:lnSpc>
                <a:spcPct val="150000"/>
              </a:lnSpc>
              <a:spcBef>
                <a:spcPts val="0"/>
              </a:spcBef>
              <a:spcAft>
                <a:spcPts val="0"/>
              </a:spcAft>
              <a:buClr>
                <a:schemeClr val="bg1"/>
              </a:buClr>
            </a:pPr>
            <a:r>
              <a:rPr lang="en-US" dirty="0">
                <a:solidFill>
                  <a:schemeClr val="accent1"/>
                </a:solidFill>
                <a:latin typeface="Eras Demi ITC" panose="020B0805030504020804" pitchFamily="34" charset="0"/>
              </a:rPr>
              <a:t>     -  </a:t>
            </a:r>
            <a:r>
              <a:rPr lang="en-US" dirty="0">
                <a:solidFill>
                  <a:schemeClr val="accent1">
                    <a:lumMod val="40000"/>
                    <a:lumOff val="60000"/>
                  </a:schemeClr>
                </a:solidFill>
                <a:latin typeface="Eras Demi ITC" panose="020B0805030504020804" pitchFamily="34" charset="0"/>
              </a:rPr>
              <a:t>Keyword or phrase</a:t>
            </a:r>
          </a:p>
          <a:p>
            <a:pPr lvl="0" algn="l" rtl="0">
              <a:lnSpc>
                <a:spcPct val="150000"/>
              </a:lnSpc>
              <a:spcBef>
                <a:spcPts val="0"/>
              </a:spcBef>
              <a:spcAft>
                <a:spcPts val="0"/>
              </a:spcAft>
              <a:buClr>
                <a:schemeClr val="bg1"/>
              </a:buClr>
            </a:pPr>
            <a:r>
              <a:rPr lang="en-US" dirty="0">
                <a:solidFill>
                  <a:schemeClr val="accent1">
                    <a:lumMod val="40000"/>
                    <a:lumOff val="60000"/>
                  </a:schemeClr>
                </a:solidFill>
                <a:latin typeface="Eras Demi ITC" panose="020B0805030504020804" pitchFamily="34" charset="0"/>
              </a:rPr>
              <a:t>     -  Date published</a:t>
            </a:r>
          </a:p>
          <a:p>
            <a:pPr lvl="0" algn="l" rtl="0">
              <a:lnSpc>
                <a:spcPct val="150000"/>
              </a:lnSpc>
              <a:spcBef>
                <a:spcPts val="0"/>
              </a:spcBef>
              <a:spcAft>
                <a:spcPts val="0"/>
              </a:spcAft>
              <a:buClr>
                <a:schemeClr val="bg1"/>
              </a:buClr>
            </a:pPr>
            <a:r>
              <a:rPr lang="en-US" dirty="0">
                <a:solidFill>
                  <a:schemeClr val="accent1">
                    <a:lumMod val="40000"/>
                    <a:lumOff val="60000"/>
                  </a:schemeClr>
                </a:solidFill>
                <a:latin typeface="Eras Demi ITC" panose="020B0805030504020804" pitchFamily="34" charset="0"/>
              </a:rPr>
              <a:t>     -  Source domain name</a:t>
            </a:r>
          </a:p>
          <a:p>
            <a:pPr lvl="0" algn="l" rtl="0">
              <a:lnSpc>
                <a:spcPct val="150000"/>
              </a:lnSpc>
              <a:spcBef>
                <a:spcPts val="0"/>
              </a:spcBef>
              <a:spcAft>
                <a:spcPts val="0"/>
              </a:spcAft>
              <a:buClr>
                <a:schemeClr val="bg1"/>
              </a:buClr>
            </a:pPr>
            <a:r>
              <a:rPr lang="en-US" dirty="0">
                <a:solidFill>
                  <a:schemeClr val="accent1">
                    <a:lumMod val="40000"/>
                    <a:lumOff val="60000"/>
                  </a:schemeClr>
                </a:solidFill>
                <a:latin typeface="Eras Demi ITC" panose="020B0805030504020804" pitchFamily="34" charset="0"/>
              </a:rPr>
              <a:t>     -  Language</a:t>
            </a:r>
          </a:p>
          <a:p>
            <a:pPr marL="285750" lvl="0" indent="-285750" algn="l" rtl="0">
              <a:lnSpc>
                <a:spcPct val="200000"/>
              </a:lnSpc>
              <a:spcBef>
                <a:spcPts val="0"/>
              </a:spcBef>
              <a:spcAft>
                <a:spcPts val="0"/>
              </a:spcAft>
              <a:buClr>
                <a:schemeClr val="bg1"/>
              </a:buClr>
              <a:buFont typeface="Wingdings" panose="05000000000000000000" pitchFamily="2" charset="2"/>
              <a:buChar char="Ø"/>
            </a:pPr>
            <a:r>
              <a:rPr lang="en-US" dirty="0">
                <a:solidFill>
                  <a:schemeClr val="accent1"/>
                </a:solidFill>
                <a:latin typeface="Eras Demi ITC" panose="020B0805030504020804" pitchFamily="34" charset="0"/>
              </a:rPr>
              <a:t>Supports various Client libraries like </a:t>
            </a:r>
            <a:r>
              <a:rPr lang="en-US" dirty="0">
                <a:solidFill>
                  <a:schemeClr val="accent1">
                    <a:lumMod val="40000"/>
                    <a:lumOff val="60000"/>
                  </a:schemeClr>
                </a:solidFill>
                <a:latin typeface="Eras Demi ITC" panose="020B0805030504020804" pitchFamily="34" charset="0"/>
              </a:rPr>
              <a:t>Node.js, Ruby, Python, PHP, Java, C#</a:t>
            </a:r>
          </a:p>
        </p:txBody>
      </p:sp>
      <p:pic>
        <p:nvPicPr>
          <p:cNvPr id="5" name="Picture 4">
            <a:extLst>
              <a:ext uri="{FF2B5EF4-FFF2-40B4-BE49-F238E27FC236}">
                <a16:creationId xmlns:a16="http://schemas.microsoft.com/office/drawing/2014/main" id="{646946B0-A030-4062-A99B-06E3C293D44F}"/>
              </a:ext>
            </a:extLst>
          </p:cNvPr>
          <p:cNvPicPr>
            <a:picLocks noChangeAspect="1"/>
          </p:cNvPicPr>
          <p:nvPr/>
        </p:nvPicPr>
        <p:blipFill>
          <a:blip r:embed="rId3"/>
          <a:stretch>
            <a:fillRect/>
          </a:stretch>
        </p:blipFill>
        <p:spPr>
          <a:xfrm>
            <a:off x="3783740" y="588910"/>
            <a:ext cx="1576509" cy="46844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401818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2" name="Google Shape;135;p27">
            <a:extLst>
              <a:ext uri="{FF2B5EF4-FFF2-40B4-BE49-F238E27FC236}">
                <a16:creationId xmlns:a16="http://schemas.microsoft.com/office/drawing/2014/main" id="{FA192DDA-13DC-4523-B41D-249998E2EE21}"/>
              </a:ext>
            </a:extLst>
          </p:cNvPr>
          <p:cNvSpPr txBox="1">
            <a:spLocks noGrp="1"/>
          </p:cNvSpPr>
          <p:nvPr>
            <p:ph type="title"/>
          </p:nvPr>
        </p:nvSpPr>
        <p:spPr>
          <a:xfrm>
            <a:off x="777874" y="446196"/>
            <a:ext cx="7588246"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bg1"/>
                </a:solidFill>
                <a:latin typeface="Eras Demi ITC" panose="020B0805030504020804" pitchFamily="34" charset="0"/>
              </a:rPr>
              <a:t>References</a:t>
            </a:r>
            <a:endParaRPr sz="3200" dirty="0">
              <a:solidFill>
                <a:schemeClr val="bg1"/>
              </a:solidFill>
              <a:latin typeface="Eras Demi ITC" panose="020B0805030504020804" pitchFamily="34" charset="0"/>
            </a:endParaRPr>
          </a:p>
        </p:txBody>
      </p:sp>
      <p:sp>
        <p:nvSpPr>
          <p:cNvPr id="13" name="TextBox 12">
            <a:extLst>
              <a:ext uri="{FF2B5EF4-FFF2-40B4-BE49-F238E27FC236}">
                <a16:creationId xmlns:a16="http://schemas.microsoft.com/office/drawing/2014/main" id="{CCDD490C-A394-4CDE-9F1C-B5BD766ADC93}"/>
              </a:ext>
            </a:extLst>
          </p:cNvPr>
          <p:cNvSpPr txBox="1"/>
          <p:nvPr/>
        </p:nvSpPr>
        <p:spPr>
          <a:xfrm>
            <a:off x="1381118" y="1321583"/>
            <a:ext cx="6381757" cy="2965171"/>
          </a:xfrm>
          <a:prstGeom prst="rect">
            <a:avLst/>
          </a:prstGeom>
          <a:noFill/>
        </p:spPr>
        <p:txBody>
          <a:bodyPr wrap="square" rtlCol="0">
            <a:spAutoFit/>
          </a:bodyPr>
          <a:lstStyle/>
          <a:p>
            <a:pPr marL="285750" lvl="0" indent="-285750" rtl="0">
              <a:lnSpc>
                <a:spcPct val="150000"/>
              </a:lnSpc>
              <a:spcBef>
                <a:spcPts val="0"/>
              </a:spcBef>
              <a:spcAft>
                <a:spcPts val="0"/>
              </a:spcAft>
              <a:buClr>
                <a:schemeClr val="bg1"/>
              </a:buClr>
              <a:buFont typeface="Wingdings" panose="05000000000000000000" pitchFamily="2" charset="2"/>
              <a:buChar char="Ø"/>
            </a:pPr>
            <a:r>
              <a:rPr lang="en-US" dirty="0">
                <a:solidFill>
                  <a:schemeClr val="accent1"/>
                </a:solidFill>
                <a:latin typeface="Eras Demi ITC" panose="020B0805030504020804" pitchFamily="34" charset="0"/>
                <a:hlinkClick r:id="rId3"/>
              </a:rPr>
              <a:t>http://www.djangoproject.com/</a:t>
            </a:r>
            <a:endParaRPr lang="en-US" dirty="0">
              <a:solidFill>
                <a:schemeClr val="accent1"/>
              </a:solidFill>
              <a:latin typeface="Eras Demi ITC" panose="020B0805030504020804" pitchFamily="34" charset="0"/>
            </a:endParaRPr>
          </a:p>
          <a:p>
            <a:pPr lvl="0" rtl="0">
              <a:lnSpc>
                <a:spcPct val="150000"/>
              </a:lnSpc>
              <a:spcBef>
                <a:spcPts val="0"/>
              </a:spcBef>
              <a:spcAft>
                <a:spcPts val="0"/>
              </a:spcAft>
              <a:buClr>
                <a:schemeClr val="bg1"/>
              </a:buClr>
            </a:pPr>
            <a:r>
              <a:rPr lang="en-US" dirty="0">
                <a:solidFill>
                  <a:schemeClr val="accent1"/>
                </a:solidFill>
                <a:latin typeface="Eras Demi ITC" panose="020B0805030504020804" pitchFamily="34" charset="0"/>
              </a:rPr>
              <a:t>      </a:t>
            </a:r>
            <a:r>
              <a:rPr lang="en-US" dirty="0">
                <a:solidFill>
                  <a:schemeClr val="bg1"/>
                </a:solidFill>
                <a:latin typeface="Eras Demi ITC" panose="020B0805030504020804" pitchFamily="34" charset="0"/>
              </a:rPr>
              <a:t>For more information on Documentation, Download and News</a:t>
            </a:r>
          </a:p>
          <a:p>
            <a:pPr marL="285750" lvl="0" indent="-285750" rtl="0">
              <a:lnSpc>
                <a:spcPct val="200000"/>
              </a:lnSpc>
              <a:spcBef>
                <a:spcPts val="0"/>
              </a:spcBef>
              <a:spcAft>
                <a:spcPts val="0"/>
              </a:spcAft>
              <a:buClr>
                <a:schemeClr val="bg1"/>
              </a:buClr>
              <a:buFont typeface="Wingdings" panose="05000000000000000000" pitchFamily="2" charset="2"/>
              <a:buChar char="Ø"/>
            </a:pPr>
            <a:r>
              <a:rPr lang="en-US" dirty="0">
                <a:solidFill>
                  <a:schemeClr val="accent1"/>
                </a:solidFill>
                <a:latin typeface="Eras Demi ITC" panose="020B0805030504020804" pitchFamily="34" charset="0"/>
                <a:hlinkClick r:id="rId4"/>
              </a:rPr>
              <a:t>http://www.djangobook.com/</a:t>
            </a:r>
            <a:endParaRPr lang="en-US" dirty="0">
              <a:solidFill>
                <a:schemeClr val="accent1"/>
              </a:solidFill>
              <a:latin typeface="Eras Demi ITC" panose="020B0805030504020804" pitchFamily="34" charset="0"/>
            </a:endParaRPr>
          </a:p>
          <a:p>
            <a:pPr lvl="0" rtl="0">
              <a:lnSpc>
                <a:spcPct val="150000"/>
              </a:lnSpc>
              <a:spcBef>
                <a:spcPts val="0"/>
              </a:spcBef>
              <a:spcAft>
                <a:spcPts val="0"/>
              </a:spcAft>
              <a:buClr>
                <a:schemeClr val="bg1"/>
              </a:buClr>
            </a:pPr>
            <a:r>
              <a:rPr lang="en-US" dirty="0">
                <a:solidFill>
                  <a:schemeClr val="accent1"/>
                </a:solidFill>
                <a:latin typeface="Eras Demi ITC" panose="020B0805030504020804" pitchFamily="34" charset="0"/>
              </a:rPr>
              <a:t>      </a:t>
            </a:r>
            <a:r>
              <a:rPr lang="en-US" dirty="0">
                <a:solidFill>
                  <a:schemeClr val="bg1"/>
                </a:solidFill>
                <a:latin typeface="Eras Demi ITC" panose="020B0805030504020804" pitchFamily="34" charset="0"/>
              </a:rPr>
              <a:t>A good book to learn Django</a:t>
            </a:r>
          </a:p>
          <a:p>
            <a:pPr marL="285750" lvl="0" indent="-285750" rtl="0">
              <a:lnSpc>
                <a:spcPct val="200000"/>
              </a:lnSpc>
              <a:spcBef>
                <a:spcPts val="0"/>
              </a:spcBef>
              <a:spcAft>
                <a:spcPts val="0"/>
              </a:spcAft>
              <a:buClr>
                <a:schemeClr val="bg1"/>
              </a:buClr>
              <a:buFont typeface="Wingdings" panose="05000000000000000000" pitchFamily="2" charset="2"/>
              <a:buChar char="Ø"/>
            </a:pPr>
            <a:r>
              <a:rPr lang="en-US" dirty="0">
                <a:solidFill>
                  <a:schemeClr val="accent1"/>
                </a:solidFill>
                <a:latin typeface="Eras Demi ITC" panose="020B0805030504020804" pitchFamily="34" charset="0"/>
                <a:hlinkClick r:id="rId5">
                  <a:extLst>
                    <a:ext uri="{A12FA001-AC4F-418D-AE19-62706E023703}">
                      <ahyp:hlinkClr xmlns:ahyp="http://schemas.microsoft.com/office/drawing/2018/hyperlinkcolor" val="tx"/>
                    </a:ext>
                  </a:extLst>
                </a:hlinkClick>
              </a:rPr>
              <a:t>https://newsapi.org/</a:t>
            </a:r>
            <a:endParaRPr lang="en-US" dirty="0">
              <a:solidFill>
                <a:schemeClr val="accent1"/>
              </a:solidFill>
              <a:latin typeface="Eras Demi ITC" panose="020B0805030504020804" pitchFamily="34" charset="0"/>
            </a:endParaRPr>
          </a:p>
          <a:p>
            <a:pPr lvl="0" rtl="0">
              <a:lnSpc>
                <a:spcPct val="150000"/>
              </a:lnSpc>
              <a:spcBef>
                <a:spcPts val="0"/>
              </a:spcBef>
              <a:spcAft>
                <a:spcPts val="0"/>
              </a:spcAft>
              <a:buClr>
                <a:schemeClr val="bg1"/>
              </a:buClr>
            </a:pPr>
            <a:r>
              <a:rPr lang="en-US" dirty="0">
                <a:solidFill>
                  <a:schemeClr val="accent1"/>
                </a:solidFill>
                <a:latin typeface="Eras Demi ITC" panose="020B0805030504020804" pitchFamily="34" charset="0"/>
              </a:rPr>
              <a:t>      </a:t>
            </a:r>
            <a:r>
              <a:rPr lang="en-US" dirty="0">
                <a:solidFill>
                  <a:schemeClr val="bg1"/>
                </a:solidFill>
                <a:latin typeface="Eras Demi ITC" panose="020B0805030504020804" pitchFamily="34" charset="0"/>
              </a:rPr>
              <a:t>Retrieve news articles from around the world</a:t>
            </a:r>
          </a:p>
          <a:p>
            <a:pPr marL="285750" lvl="0" indent="-285750" rtl="0">
              <a:lnSpc>
                <a:spcPct val="200000"/>
              </a:lnSpc>
              <a:spcBef>
                <a:spcPts val="0"/>
              </a:spcBef>
              <a:spcAft>
                <a:spcPts val="0"/>
              </a:spcAft>
              <a:buClr>
                <a:schemeClr val="bg1"/>
              </a:buClr>
              <a:buFont typeface="Wingdings" panose="05000000000000000000" pitchFamily="2" charset="2"/>
              <a:buChar char="Ø"/>
            </a:pPr>
            <a:r>
              <a:rPr lang="en-US" dirty="0">
                <a:solidFill>
                  <a:schemeClr val="accent1"/>
                </a:solidFill>
                <a:latin typeface="Eras Demi ITC" panose="020B0805030504020804" pitchFamily="34" charset="0"/>
                <a:hlinkClick r:id="rId6"/>
              </a:rPr>
              <a:t>https://getbootstrap.com/</a:t>
            </a:r>
            <a:endParaRPr lang="en-US" dirty="0">
              <a:solidFill>
                <a:schemeClr val="accent1"/>
              </a:solidFill>
              <a:latin typeface="Eras Demi ITC" panose="020B0805030504020804" pitchFamily="34" charset="0"/>
            </a:endParaRPr>
          </a:p>
          <a:p>
            <a:pPr lvl="0" rtl="0">
              <a:lnSpc>
                <a:spcPct val="150000"/>
              </a:lnSpc>
              <a:spcBef>
                <a:spcPts val="0"/>
              </a:spcBef>
              <a:spcAft>
                <a:spcPts val="0"/>
              </a:spcAft>
              <a:buClr>
                <a:schemeClr val="bg1"/>
              </a:buClr>
            </a:pPr>
            <a:r>
              <a:rPr lang="en-US" dirty="0">
                <a:solidFill>
                  <a:schemeClr val="accent1"/>
                </a:solidFill>
                <a:latin typeface="Eras Demi ITC" panose="020B0805030504020804" pitchFamily="34" charset="0"/>
              </a:rPr>
              <a:t>      </a:t>
            </a:r>
            <a:r>
              <a:rPr lang="en-US" dirty="0">
                <a:solidFill>
                  <a:schemeClr val="bg1"/>
                </a:solidFill>
                <a:latin typeface="Eras Demi ITC" panose="020B0805030504020804" pitchFamily="34" charset="0"/>
              </a:rPr>
              <a:t>Quickly design and customize responsive websites</a:t>
            </a:r>
          </a:p>
        </p:txBody>
      </p:sp>
    </p:spTree>
    <p:extLst>
      <p:ext uri="{BB962C8B-B14F-4D97-AF65-F5344CB8AC3E}">
        <p14:creationId xmlns:p14="http://schemas.microsoft.com/office/powerpoint/2010/main" val="2969377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188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58"/>
        <p:cNvGrpSpPr/>
        <p:nvPr/>
      </p:nvGrpSpPr>
      <p:grpSpPr>
        <a:xfrm>
          <a:off x="0" y="0"/>
          <a:ext cx="0" cy="0"/>
          <a:chOff x="0" y="0"/>
          <a:chExt cx="0" cy="0"/>
        </a:xfrm>
      </p:grpSpPr>
      <p:pic>
        <p:nvPicPr>
          <p:cNvPr id="7" name="Picture 6">
            <a:extLst>
              <a:ext uri="{FF2B5EF4-FFF2-40B4-BE49-F238E27FC236}">
                <a16:creationId xmlns:a16="http://schemas.microsoft.com/office/drawing/2014/main" id="{866CE269-9860-417F-98F7-F7B4960F1F35}"/>
              </a:ext>
            </a:extLst>
          </p:cNvPr>
          <p:cNvPicPr>
            <a:picLocks noChangeAspect="1"/>
          </p:cNvPicPr>
          <p:nvPr/>
        </p:nvPicPr>
        <p:blipFill>
          <a:blip r:embed="rId4"/>
          <a:stretch>
            <a:fillRect/>
          </a:stretch>
        </p:blipFill>
        <p:spPr>
          <a:xfrm>
            <a:off x="465713" y="2961813"/>
            <a:ext cx="1036857" cy="1231719"/>
          </a:xfrm>
          <a:prstGeom prst="rect">
            <a:avLst/>
          </a:prstGeom>
        </p:spPr>
      </p:pic>
      <p:pic>
        <p:nvPicPr>
          <p:cNvPr id="9" name="Picture 8">
            <a:extLst>
              <a:ext uri="{FF2B5EF4-FFF2-40B4-BE49-F238E27FC236}">
                <a16:creationId xmlns:a16="http://schemas.microsoft.com/office/drawing/2014/main" id="{8BACBA7C-BB78-4237-82FE-5CAAFFF51D7C}"/>
              </a:ext>
            </a:extLst>
          </p:cNvPr>
          <p:cNvPicPr>
            <a:picLocks noChangeAspect="1"/>
          </p:cNvPicPr>
          <p:nvPr/>
        </p:nvPicPr>
        <p:blipFill>
          <a:blip r:embed="rId5"/>
          <a:stretch>
            <a:fillRect/>
          </a:stretch>
        </p:blipFill>
        <p:spPr>
          <a:xfrm>
            <a:off x="5244186" y="4193532"/>
            <a:ext cx="2379796" cy="611682"/>
          </a:xfrm>
          <a:prstGeom prst="rect">
            <a:avLst/>
          </a:prstGeom>
        </p:spPr>
      </p:pic>
      <p:pic>
        <p:nvPicPr>
          <p:cNvPr id="11" name="Picture 10">
            <a:extLst>
              <a:ext uri="{FF2B5EF4-FFF2-40B4-BE49-F238E27FC236}">
                <a16:creationId xmlns:a16="http://schemas.microsoft.com/office/drawing/2014/main" id="{B1B0E095-0678-4E5A-B49E-91421372AB51}"/>
              </a:ext>
            </a:extLst>
          </p:cNvPr>
          <p:cNvPicPr>
            <a:picLocks noChangeAspect="1"/>
          </p:cNvPicPr>
          <p:nvPr/>
        </p:nvPicPr>
        <p:blipFill>
          <a:blip r:embed="rId6"/>
          <a:stretch>
            <a:fillRect/>
          </a:stretch>
        </p:blipFill>
        <p:spPr>
          <a:xfrm>
            <a:off x="2108756" y="2851110"/>
            <a:ext cx="2463244" cy="673018"/>
          </a:xfrm>
          <a:prstGeom prst="rect">
            <a:avLst/>
          </a:prstGeom>
        </p:spPr>
      </p:pic>
      <p:pic>
        <p:nvPicPr>
          <p:cNvPr id="13" name="Picture 12">
            <a:extLst>
              <a:ext uri="{FF2B5EF4-FFF2-40B4-BE49-F238E27FC236}">
                <a16:creationId xmlns:a16="http://schemas.microsoft.com/office/drawing/2014/main" id="{E110A2E6-4545-4330-95DA-0323F2F501E3}"/>
              </a:ext>
            </a:extLst>
          </p:cNvPr>
          <p:cNvPicPr>
            <a:picLocks noChangeAspect="1"/>
          </p:cNvPicPr>
          <p:nvPr/>
        </p:nvPicPr>
        <p:blipFill>
          <a:blip r:embed="rId7"/>
          <a:stretch>
            <a:fillRect/>
          </a:stretch>
        </p:blipFill>
        <p:spPr>
          <a:xfrm>
            <a:off x="1900922" y="1570986"/>
            <a:ext cx="2255080" cy="557488"/>
          </a:xfrm>
          <a:prstGeom prst="rect">
            <a:avLst/>
          </a:prstGeom>
        </p:spPr>
      </p:pic>
      <p:pic>
        <p:nvPicPr>
          <p:cNvPr id="15" name="Picture 14">
            <a:extLst>
              <a:ext uri="{FF2B5EF4-FFF2-40B4-BE49-F238E27FC236}">
                <a16:creationId xmlns:a16="http://schemas.microsoft.com/office/drawing/2014/main" id="{62DD1C9E-E964-487F-AD82-9E67DEA243A7}"/>
              </a:ext>
            </a:extLst>
          </p:cNvPr>
          <p:cNvPicPr>
            <a:picLocks noChangeAspect="1"/>
          </p:cNvPicPr>
          <p:nvPr/>
        </p:nvPicPr>
        <p:blipFill>
          <a:blip r:embed="rId8"/>
          <a:stretch>
            <a:fillRect/>
          </a:stretch>
        </p:blipFill>
        <p:spPr>
          <a:xfrm>
            <a:off x="2069094" y="4193532"/>
            <a:ext cx="2018907" cy="477808"/>
          </a:xfrm>
          <a:prstGeom prst="rect">
            <a:avLst/>
          </a:prstGeom>
        </p:spPr>
      </p:pic>
      <p:pic>
        <p:nvPicPr>
          <p:cNvPr id="17" name="Picture 16">
            <a:extLst>
              <a:ext uri="{FF2B5EF4-FFF2-40B4-BE49-F238E27FC236}">
                <a16:creationId xmlns:a16="http://schemas.microsoft.com/office/drawing/2014/main" id="{535F4878-9BEB-47EC-AC04-40C1A7E29EEA}"/>
              </a:ext>
            </a:extLst>
          </p:cNvPr>
          <p:cNvPicPr>
            <a:picLocks noChangeAspect="1"/>
          </p:cNvPicPr>
          <p:nvPr/>
        </p:nvPicPr>
        <p:blipFill>
          <a:blip r:embed="rId9"/>
          <a:stretch>
            <a:fillRect/>
          </a:stretch>
        </p:blipFill>
        <p:spPr>
          <a:xfrm>
            <a:off x="7303036" y="1244701"/>
            <a:ext cx="1449110" cy="1021566"/>
          </a:xfrm>
          <a:prstGeom prst="rect">
            <a:avLst/>
          </a:prstGeom>
        </p:spPr>
      </p:pic>
      <p:pic>
        <p:nvPicPr>
          <p:cNvPr id="19" name="Picture 18">
            <a:extLst>
              <a:ext uri="{FF2B5EF4-FFF2-40B4-BE49-F238E27FC236}">
                <a16:creationId xmlns:a16="http://schemas.microsoft.com/office/drawing/2014/main" id="{E74EAAD2-2708-4828-AC8B-660F8996BF00}"/>
              </a:ext>
            </a:extLst>
          </p:cNvPr>
          <p:cNvPicPr>
            <a:picLocks noChangeAspect="1"/>
          </p:cNvPicPr>
          <p:nvPr/>
        </p:nvPicPr>
        <p:blipFill>
          <a:blip r:embed="rId10"/>
          <a:stretch>
            <a:fillRect/>
          </a:stretch>
        </p:blipFill>
        <p:spPr>
          <a:xfrm>
            <a:off x="5467590" y="2898163"/>
            <a:ext cx="2651459" cy="706366"/>
          </a:xfrm>
          <a:prstGeom prst="rect">
            <a:avLst/>
          </a:prstGeom>
        </p:spPr>
      </p:pic>
      <p:pic>
        <p:nvPicPr>
          <p:cNvPr id="21" name="Picture 20">
            <a:extLst>
              <a:ext uri="{FF2B5EF4-FFF2-40B4-BE49-F238E27FC236}">
                <a16:creationId xmlns:a16="http://schemas.microsoft.com/office/drawing/2014/main" id="{D3A1824E-8113-4E9A-9AA9-FAD8EC978DB6}"/>
              </a:ext>
            </a:extLst>
          </p:cNvPr>
          <p:cNvPicPr>
            <a:picLocks noChangeAspect="1"/>
          </p:cNvPicPr>
          <p:nvPr/>
        </p:nvPicPr>
        <p:blipFill>
          <a:blip r:embed="rId11"/>
          <a:stretch>
            <a:fillRect/>
          </a:stretch>
        </p:blipFill>
        <p:spPr>
          <a:xfrm>
            <a:off x="4649604" y="1281408"/>
            <a:ext cx="2239834" cy="1019125"/>
          </a:xfrm>
          <a:prstGeom prst="rect">
            <a:avLst/>
          </a:prstGeom>
        </p:spPr>
      </p:pic>
      <p:pic>
        <p:nvPicPr>
          <p:cNvPr id="23" name="Picture 22">
            <a:extLst>
              <a:ext uri="{FF2B5EF4-FFF2-40B4-BE49-F238E27FC236}">
                <a16:creationId xmlns:a16="http://schemas.microsoft.com/office/drawing/2014/main" id="{23D4BFE7-7B5E-4335-8327-9A654086E135}"/>
              </a:ext>
            </a:extLst>
          </p:cNvPr>
          <p:cNvPicPr>
            <a:picLocks noChangeAspect="1"/>
          </p:cNvPicPr>
          <p:nvPr/>
        </p:nvPicPr>
        <p:blipFill>
          <a:blip r:embed="rId12"/>
          <a:stretch>
            <a:fillRect/>
          </a:stretch>
        </p:blipFill>
        <p:spPr>
          <a:xfrm>
            <a:off x="369061" y="1190649"/>
            <a:ext cx="1133509" cy="1348732"/>
          </a:xfrm>
          <a:prstGeom prst="rect">
            <a:avLst/>
          </a:prstGeom>
        </p:spPr>
      </p:pic>
      <p:sp>
        <p:nvSpPr>
          <p:cNvPr id="33" name="Google Shape;135;p27">
            <a:extLst>
              <a:ext uri="{FF2B5EF4-FFF2-40B4-BE49-F238E27FC236}">
                <a16:creationId xmlns:a16="http://schemas.microsoft.com/office/drawing/2014/main" id="{5DFF267A-7C49-4D33-8D91-5EF9F47446E9}"/>
              </a:ext>
            </a:extLst>
          </p:cNvPr>
          <p:cNvSpPr txBox="1">
            <a:spLocks noGrp="1"/>
          </p:cNvSpPr>
          <p:nvPr>
            <p:ph type="title"/>
          </p:nvPr>
        </p:nvSpPr>
        <p:spPr>
          <a:xfrm>
            <a:off x="0" y="0"/>
            <a:ext cx="9143999" cy="915046"/>
          </a:xfrm>
          <a:prstGeom prst="rect">
            <a:avLst/>
          </a:prstGeom>
          <a:solidFill>
            <a:schemeClr val="accent6">
              <a:lumMod val="50000"/>
            </a:schemeClr>
          </a:solidFill>
          <a:ln>
            <a:noFill/>
          </a:ln>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Eras Demi ITC" panose="020B0805030504020804" pitchFamily="34" charset="0"/>
              </a:rPr>
              <a:t>Different Web Frameworks</a:t>
            </a:r>
            <a:endParaRPr sz="2800" dirty="0">
              <a:latin typeface="Eras Demi ITC" panose="020B08050305040208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2262187" y="1706850"/>
            <a:ext cx="4619625" cy="86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b="1" dirty="0">
                <a:latin typeface="Eras Demi ITC" panose="020B0805030504020804" pitchFamily="34" charset="0"/>
              </a:rPr>
              <a:t>Why </a:t>
            </a:r>
            <a:r>
              <a:rPr lang="en-US" sz="4800" b="1" dirty="0">
                <a:solidFill>
                  <a:schemeClr val="accent1">
                    <a:lumMod val="40000"/>
                    <a:lumOff val="60000"/>
                  </a:schemeClr>
                </a:solidFill>
                <a:latin typeface="Eras Demi ITC" panose="020B0805030504020804" pitchFamily="34" charset="0"/>
              </a:rPr>
              <a:t>Django?</a:t>
            </a:r>
            <a:endParaRPr sz="4800" b="1" dirty="0">
              <a:solidFill>
                <a:schemeClr val="accent1">
                  <a:lumMod val="40000"/>
                  <a:lumOff val="60000"/>
                </a:schemeClr>
              </a:solidFill>
              <a:latin typeface="Eras Demi ITC" panose="020B08050305040208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6" name="Google Shape;135;p27">
            <a:extLst>
              <a:ext uri="{FF2B5EF4-FFF2-40B4-BE49-F238E27FC236}">
                <a16:creationId xmlns:a16="http://schemas.microsoft.com/office/drawing/2014/main" id="{3E8DD793-AB8C-48A0-A19B-0EC41A60FE92}"/>
              </a:ext>
            </a:extLst>
          </p:cNvPr>
          <p:cNvSpPr txBox="1">
            <a:spLocks noGrp="1"/>
          </p:cNvSpPr>
          <p:nvPr>
            <p:ph type="title"/>
          </p:nvPr>
        </p:nvSpPr>
        <p:spPr>
          <a:xfrm>
            <a:off x="777875" y="590052"/>
            <a:ext cx="7588246"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Eras Demi ITC" panose="020B0805030504020804" pitchFamily="34" charset="0"/>
              </a:rPr>
              <a:t>What is </a:t>
            </a:r>
            <a:r>
              <a:rPr lang="en" sz="3200" dirty="0">
                <a:solidFill>
                  <a:schemeClr val="accent1">
                    <a:lumMod val="40000"/>
                    <a:lumOff val="60000"/>
                  </a:schemeClr>
                </a:solidFill>
                <a:latin typeface="Eras Demi ITC" panose="020B0805030504020804" pitchFamily="34" charset="0"/>
              </a:rPr>
              <a:t>Django?</a:t>
            </a:r>
            <a:endParaRPr sz="3200" dirty="0">
              <a:solidFill>
                <a:schemeClr val="accent1">
                  <a:lumMod val="40000"/>
                  <a:lumOff val="60000"/>
                </a:schemeClr>
              </a:solidFill>
              <a:latin typeface="Eras Demi ITC" panose="020B0805030504020804" pitchFamily="34" charset="0"/>
            </a:endParaRPr>
          </a:p>
        </p:txBody>
      </p:sp>
      <p:sp>
        <p:nvSpPr>
          <p:cNvPr id="27" name="TextBox 26">
            <a:extLst>
              <a:ext uri="{FF2B5EF4-FFF2-40B4-BE49-F238E27FC236}">
                <a16:creationId xmlns:a16="http://schemas.microsoft.com/office/drawing/2014/main" id="{59CA9739-DDA6-4470-98DA-92646161D80B}"/>
              </a:ext>
            </a:extLst>
          </p:cNvPr>
          <p:cNvSpPr txBox="1"/>
          <p:nvPr/>
        </p:nvSpPr>
        <p:spPr>
          <a:xfrm>
            <a:off x="1274411" y="1470038"/>
            <a:ext cx="6595173" cy="2203424"/>
          </a:xfrm>
          <a:prstGeom prst="rect">
            <a:avLst/>
          </a:prstGeom>
          <a:noFill/>
        </p:spPr>
        <p:txBody>
          <a:bodyPr wrap="square" rtlCol="0">
            <a:spAutoFit/>
          </a:bodyPr>
          <a:lstStyle/>
          <a:p>
            <a:pPr marL="285750" lvl="0" indent="-285750" algn="l" rtl="0">
              <a:lnSpc>
                <a:spcPct val="150000"/>
              </a:lnSpc>
              <a:spcBef>
                <a:spcPts val="0"/>
              </a:spcBef>
              <a:spcAft>
                <a:spcPts val="0"/>
              </a:spcAft>
              <a:buClr>
                <a:schemeClr val="bg1"/>
              </a:buClr>
              <a:buFont typeface="Wingdings" panose="05000000000000000000" pitchFamily="2" charset="2"/>
              <a:buChar char="Ø"/>
            </a:pPr>
            <a:r>
              <a:rPr lang="en-US" dirty="0">
                <a:solidFill>
                  <a:schemeClr val="accent1"/>
                </a:solidFill>
                <a:latin typeface="Eras Demi ITC" panose="020B0805030504020804" pitchFamily="34" charset="0"/>
              </a:rPr>
              <a:t>Django is pronounced “JANG-oh”. The “D” is silent.</a:t>
            </a:r>
          </a:p>
          <a:p>
            <a:pPr marL="285750" lvl="0" indent="-285750" algn="l" rtl="0">
              <a:lnSpc>
                <a:spcPct val="150000"/>
              </a:lnSpc>
              <a:spcBef>
                <a:spcPts val="0"/>
              </a:spcBef>
              <a:spcAft>
                <a:spcPts val="0"/>
              </a:spcAft>
              <a:buClr>
                <a:schemeClr val="bg1"/>
              </a:buClr>
              <a:buFont typeface="Wingdings" panose="05000000000000000000" pitchFamily="2" charset="2"/>
              <a:buChar char="Ø"/>
            </a:pPr>
            <a:endParaRPr lang="en-US" sz="300" dirty="0">
              <a:solidFill>
                <a:schemeClr val="accent1"/>
              </a:solidFill>
              <a:latin typeface="Eras Demi ITC" panose="020B0805030504020804" pitchFamily="34" charset="0"/>
            </a:endParaRPr>
          </a:p>
          <a:p>
            <a:pPr marL="285750" lvl="0" indent="-285750" algn="l" rtl="0">
              <a:lnSpc>
                <a:spcPct val="150000"/>
              </a:lnSpc>
              <a:spcBef>
                <a:spcPts val="0"/>
              </a:spcBef>
              <a:spcAft>
                <a:spcPts val="0"/>
              </a:spcAft>
              <a:buClr>
                <a:schemeClr val="bg1"/>
              </a:buClr>
              <a:buFont typeface="Wingdings" panose="05000000000000000000" pitchFamily="2" charset="2"/>
              <a:buChar char="Ø"/>
            </a:pPr>
            <a:r>
              <a:rPr lang="en-US" dirty="0">
                <a:solidFill>
                  <a:schemeClr val="accent1"/>
                </a:solidFill>
                <a:latin typeface="Eras Demi ITC" panose="020B0805030504020804" pitchFamily="34" charset="0"/>
              </a:rPr>
              <a:t>It is a High-Level Python Web Framework.</a:t>
            </a:r>
          </a:p>
          <a:p>
            <a:pPr marL="285750" lvl="0" indent="-285750" algn="l" rtl="0">
              <a:lnSpc>
                <a:spcPct val="150000"/>
              </a:lnSpc>
              <a:spcBef>
                <a:spcPts val="0"/>
              </a:spcBef>
              <a:spcAft>
                <a:spcPts val="0"/>
              </a:spcAft>
              <a:buClr>
                <a:schemeClr val="bg1"/>
              </a:buClr>
              <a:buFont typeface="Wingdings" panose="05000000000000000000" pitchFamily="2" charset="2"/>
              <a:buChar char="Ø"/>
            </a:pPr>
            <a:endParaRPr lang="en-US" sz="300" dirty="0">
              <a:solidFill>
                <a:schemeClr val="accent1"/>
              </a:solidFill>
              <a:latin typeface="Eras Demi ITC" panose="020B0805030504020804" pitchFamily="34" charset="0"/>
            </a:endParaRPr>
          </a:p>
          <a:p>
            <a:pPr marL="285750" indent="-285750">
              <a:lnSpc>
                <a:spcPct val="150000"/>
              </a:lnSpc>
              <a:buClr>
                <a:schemeClr val="bg1"/>
              </a:buClr>
              <a:buFont typeface="Wingdings" panose="05000000000000000000" pitchFamily="2" charset="2"/>
              <a:buChar char="Ø"/>
            </a:pPr>
            <a:r>
              <a:rPr lang="en-US" dirty="0">
                <a:solidFill>
                  <a:schemeClr val="accent1"/>
                </a:solidFill>
                <a:latin typeface="Eras Demi ITC" panose="020B0805030504020804" pitchFamily="34" charset="0"/>
              </a:rPr>
              <a:t>A Python Web Framework is a code library that makes the life of a web application developer much easier for building flexible, scalable and maintainable web applications with clean and pragmatic designs.</a:t>
            </a:r>
          </a:p>
          <a:p>
            <a:pPr marL="285750" indent="-285750">
              <a:lnSpc>
                <a:spcPct val="150000"/>
              </a:lnSpc>
              <a:buClr>
                <a:schemeClr val="bg1"/>
              </a:buClr>
              <a:buFont typeface="Wingdings" panose="05000000000000000000" pitchFamily="2" charset="2"/>
              <a:buChar char="Ø"/>
            </a:pPr>
            <a:endParaRPr lang="en-US" sz="300" dirty="0">
              <a:solidFill>
                <a:schemeClr val="accent1"/>
              </a:solidFill>
              <a:latin typeface="Eras Demi ITC" panose="020B0805030504020804" pitchFamily="34" charset="0"/>
            </a:endParaRPr>
          </a:p>
          <a:p>
            <a:pPr marL="285750" lvl="0" indent="-285750" algn="l" rtl="0">
              <a:lnSpc>
                <a:spcPct val="150000"/>
              </a:lnSpc>
              <a:spcBef>
                <a:spcPts val="0"/>
              </a:spcBef>
              <a:spcAft>
                <a:spcPts val="0"/>
              </a:spcAft>
              <a:buClr>
                <a:schemeClr val="bg1"/>
              </a:buClr>
              <a:buFont typeface="Wingdings" panose="05000000000000000000" pitchFamily="2" charset="2"/>
              <a:buChar char="Ø"/>
            </a:pPr>
            <a:r>
              <a:rPr lang="en-US" dirty="0">
                <a:solidFill>
                  <a:schemeClr val="accent1"/>
                </a:solidFill>
                <a:latin typeface="Eras Demi ITC" panose="020B0805030504020804" pitchFamily="34" charset="0"/>
              </a:rPr>
              <a:t>Also called “The web framework for perfectionists with deadlines”.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46" name="Google Shape;135;p27">
            <a:extLst>
              <a:ext uri="{FF2B5EF4-FFF2-40B4-BE49-F238E27FC236}">
                <a16:creationId xmlns:a16="http://schemas.microsoft.com/office/drawing/2014/main" id="{A790D00F-1FCA-4934-9C05-884F6EE76657}"/>
              </a:ext>
            </a:extLst>
          </p:cNvPr>
          <p:cNvSpPr txBox="1">
            <a:spLocks noGrp="1"/>
          </p:cNvSpPr>
          <p:nvPr>
            <p:ph type="title"/>
          </p:nvPr>
        </p:nvSpPr>
        <p:spPr>
          <a:xfrm>
            <a:off x="777877" y="584832"/>
            <a:ext cx="7588246"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Eras Demi ITC" panose="020B0805030504020804" pitchFamily="34" charset="0"/>
              </a:rPr>
              <a:t>History of </a:t>
            </a:r>
            <a:r>
              <a:rPr lang="en" sz="3200" dirty="0">
                <a:solidFill>
                  <a:schemeClr val="accent1">
                    <a:lumMod val="40000"/>
                    <a:lumOff val="60000"/>
                  </a:schemeClr>
                </a:solidFill>
                <a:latin typeface="Eras Demi ITC" panose="020B0805030504020804" pitchFamily="34" charset="0"/>
              </a:rPr>
              <a:t>Django</a:t>
            </a:r>
            <a:endParaRPr sz="3200" dirty="0">
              <a:solidFill>
                <a:schemeClr val="accent1">
                  <a:lumMod val="40000"/>
                  <a:lumOff val="60000"/>
                </a:schemeClr>
              </a:solidFill>
              <a:latin typeface="Eras Demi ITC" panose="020B0805030504020804" pitchFamily="34" charset="0"/>
            </a:endParaRPr>
          </a:p>
        </p:txBody>
      </p:sp>
      <p:sp>
        <p:nvSpPr>
          <p:cNvPr id="47" name="TextBox 46">
            <a:extLst>
              <a:ext uri="{FF2B5EF4-FFF2-40B4-BE49-F238E27FC236}">
                <a16:creationId xmlns:a16="http://schemas.microsoft.com/office/drawing/2014/main" id="{6EE93CA5-C1AD-4EFE-9C90-01FBCAF84408}"/>
              </a:ext>
            </a:extLst>
          </p:cNvPr>
          <p:cNvSpPr txBox="1"/>
          <p:nvPr/>
        </p:nvSpPr>
        <p:spPr>
          <a:xfrm>
            <a:off x="1081706" y="1425588"/>
            <a:ext cx="6980587" cy="3103670"/>
          </a:xfrm>
          <a:prstGeom prst="rect">
            <a:avLst/>
          </a:prstGeom>
          <a:noFill/>
        </p:spPr>
        <p:txBody>
          <a:bodyPr wrap="square" rtlCol="0">
            <a:spAutoFit/>
          </a:bodyPr>
          <a:lstStyle/>
          <a:p>
            <a:pPr marL="285750" lvl="0" indent="-285750" algn="l" rtl="0">
              <a:lnSpc>
                <a:spcPct val="150000"/>
              </a:lnSpc>
              <a:spcBef>
                <a:spcPts val="0"/>
              </a:spcBef>
              <a:spcAft>
                <a:spcPts val="0"/>
              </a:spcAft>
              <a:buClr>
                <a:schemeClr val="bg1"/>
              </a:buClr>
              <a:buFont typeface="Wingdings" panose="05000000000000000000" pitchFamily="2" charset="2"/>
              <a:buChar char="Ø"/>
            </a:pPr>
            <a:r>
              <a:rPr lang="en-US" dirty="0">
                <a:solidFill>
                  <a:schemeClr val="accent1"/>
                </a:solidFill>
                <a:latin typeface="Eras Demi ITC" panose="020B0805030504020804" pitchFamily="34" charset="0"/>
              </a:rPr>
              <a:t>Developed by Adrian Holovaty and Jacob Kaplan-Moss for efficient and rapid web development.</a:t>
            </a:r>
          </a:p>
          <a:p>
            <a:pPr lvl="0" algn="l" rtl="0">
              <a:lnSpc>
                <a:spcPct val="150000"/>
              </a:lnSpc>
              <a:spcBef>
                <a:spcPts val="0"/>
              </a:spcBef>
              <a:spcAft>
                <a:spcPts val="0"/>
              </a:spcAft>
              <a:buClr>
                <a:schemeClr val="bg1"/>
              </a:buClr>
            </a:pPr>
            <a:endParaRPr lang="en-US" dirty="0">
              <a:solidFill>
                <a:schemeClr val="accent1"/>
              </a:solidFill>
              <a:latin typeface="Eras Demi ITC" panose="020B0805030504020804" pitchFamily="34" charset="0"/>
            </a:endParaRPr>
          </a:p>
          <a:p>
            <a:pPr marL="285750" lvl="0" indent="-285750" algn="l" rtl="0">
              <a:lnSpc>
                <a:spcPct val="150000"/>
              </a:lnSpc>
              <a:spcBef>
                <a:spcPts val="0"/>
              </a:spcBef>
              <a:spcAft>
                <a:spcPts val="0"/>
              </a:spcAft>
              <a:buClr>
                <a:schemeClr val="bg1"/>
              </a:buClr>
              <a:buFont typeface="Wingdings" panose="05000000000000000000" pitchFamily="2" charset="2"/>
              <a:buChar char="Ø"/>
            </a:pPr>
            <a:endParaRPr lang="en-US" dirty="0">
              <a:solidFill>
                <a:schemeClr val="accent1"/>
              </a:solidFill>
              <a:latin typeface="Eras Demi ITC" panose="020B0805030504020804" pitchFamily="34" charset="0"/>
            </a:endParaRPr>
          </a:p>
          <a:p>
            <a:pPr marL="285750" lvl="0" indent="-285750" algn="l" rtl="0">
              <a:lnSpc>
                <a:spcPct val="150000"/>
              </a:lnSpc>
              <a:spcBef>
                <a:spcPts val="0"/>
              </a:spcBef>
              <a:spcAft>
                <a:spcPts val="0"/>
              </a:spcAft>
              <a:buClr>
                <a:schemeClr val="bg1"/>
              </a:buClr>
              <a:buFont typeface="Wingdings" panose="05000000000000000000" pitchFamily="2" charset="2"/>
              <a:buChar char="Ø"/>
            </a:pPr>
            <a:endParaRPr lang="en-US" dirty="0">
              <a:solidFill>
                <a:schemeClr val="accent1"/>
              </a:solidFill>
              <a:latin typeface="Eras Demi ITC" panose="020B0805030504020804" pitchFamily="34" charset="0"/>
            </a:endParaRPr>
          </a:p>
          <a:p>
            <a:pPr marL="285750" lvl="0" indent="-285750" algn="l" rtl="0">
              <a:lnSpc>
                <a:spcPct val="150000"/>
              </a:lnSpc>
              <a:spcBef>
                <a:spcPts val="0"/>
              </a:spcBef>
              <a:spcAft>
                <a:spcPts val="0"/>
              </a:spcAft>
              <a:buClr>
                <a:schemeClr val="bg1"/>
              </a:buClr>
              <a:buFont typeface="Wingdings" panose="05000000000000000000" pitchFamily="2" charset="2"/>
              <a:buChar char="Ø"/>
            </a:pPr>
            <a:endParaRPr lang="en-US" dirty="0">
              <a:solidFill>
                <a:schemeClr val="accent1"/>
              </a:solidFill>
              <a:latin typeface="Eras Demi ITC" panose="020B0805030504020804" pitchFamily="34" charset="0"/>
            </a:endParaRPr>
          </a:p>
          <a:p>
            <a:pPr marL="285750" lvl="0" indent="-285750" algn="l" rtl="0">
              <a:lnSpc>
                <a:spcPct val="150000"/>
              </a:lnSpc>
              <a:spcBef>
                <a:spcPts val="0"/>
              </a:spcBef>
              <a:spcAft>
                <a:spcPts val="0"/>
              </a:spcAft>
              <a:buClr>
                <a:schemeClr val="bg1"/>
              </a:buClr>
              <a:buFont typeface="Wingdings" panose="05000000000000000000" pitchFamily="2" charset="2"/>
              <a:buChar char="Ø"/>
            </a:pPr>
            <a:endParaRPr lang="en-US" sz="300" dirty="0">
              <a:solidFill>
                <a:schemeClr val="accent1"/>
              </a:solidFill>
              <a:latin typeface="Eras Demi ITC" panose="020B0805030504020804" pitchFamily="34" charset="0"/>
            </a:endParaRPr>
          </a:p>
          <a:p>
            <a:pPr marL="285750" lvl="0" indent="-285750" algn="l" rtl="0">
              <a:lnSpc>
                <a:spcPct val="150000"/>
              </a:lnSpc>
              <a:spcBef>
                <a:spcPts val="0"/>
              </a:spcBef>
              <a:spcAft>
                <a:spcPts val="0"/>
              </a:spcAft>
              <a:buClr>
                <a:schemeClr val="bg1"/>
              </a:buClr>
              <a:buFont typeface="Wingdings" panose="05000000000000000000" pitchFamily="2" charset="2"/>
              <a:buChar char="Ø"/>
            </a:pPr>
            <a:r>
              <a:rPr lang="en-US" dirty="0">
                <a:solidFill>
                  <a:schemeClr val="accent1"/>
                </a:solidFill>
                <a:latin typeface="Eras Demi ITC" panose="020B0805030504020804" pitchFamily="34" charset="0"/>
              </a:rPr>
              <a:t>Open sourced in 2005.</a:t>
            </a:r>
          </a:p>
          <a:p>
            <a:pPr marL="285750" lvl="0" indent="-285750" algn="l" rtl="0">
              <a:lnSpc>
                <a:spcPct val="150000"/>
              </a:lnSpc>
              <a:spcBef>
                <a:spcPts val="0"/>
              </a:spcBef>
              <a:spcAft>
                <a:spcPts val="0"/>
              </a:spcAft>
              <a:buClr>
                <a:schemeClr val="bg1"/>
              </a:buClr>
              <a:buFont typeface="Wingdings" panose="05000000000000000000" pitchFamily="2" charset="2"/>
              <a:buChar char="Ø"/>
            </a:pPr>
            <a:endParaRPr lang="en-US" sz="300" dirty="0">
              <a:solidFill>
                <a:schemeClr val="accent1"/>
              </a:solidFill>
              <a:latin typeface="Eras Demi ITC" panose="020B0805030504020804" pitchFamily="34" charset="0"/>
            </a:endParaRPr>
          </a:p>
          <a:p>
            <a:pPr marL="285750" lvl="0" indent="-285750" algn="l" rtl="0">
              <a:lnSpc>
                <a:spcPct val="150000"/>
              </a:lnSpc>
              <a:spcBef>
                <a:spcPts val="0"/>
              </a:spcBef>
              <a:spcAft>
                <a:spcPts val="0"/>
              </a:spcAft>
              <a:buClr>
                <a:schemeClr val="bg1"/>
              </a:buClr>
              <a:buFont typeface="Wingdings" panose="05000000000000000000" pitchFamily="2" charset="2"/>
              <a:buChar char="Ø"/>
            </a:pPr>
            <a:r>
              <a:rPr lang="en-US" dirty="0">
                <a:solidFill>
                  <a:schemeClr val="accent1"/>
                </a:solidFill>
                <a:latin typeface="Eras Demi ITC" panose="020B0805030504020804" pitchFamily="34" charset="0"/>
              </a:rPr>
              <a:t>First Version released September 3, 2008 and has been improving ever-since with new updates.</a:t>
            </a:r>
          </a:p>
        </p:txBody>
      </p:sp>
      <p:pic>
        <p:nvPicPr>
          <p:cNvPr id="29" name="Picture 28">
            <a:extLst>
              <a:ext uri="{FF2B5EF4-FFF2-40B4-BE49-F238E27FC236}">
                <a16:creationId xmlns:a16="http://schemas.microsoft.com/office/drawing/2014/main" id="{EC536726-9C7B-4C55-93B9-B4D9E20FD042}"/>
              </a:ext>
            </a:extLst>
          </p:cNvPr>
          <p:cNvPicPr>
            <a:picLocks noChangeAspect="1"/>
          </p:cNvPicPr>
          <p:nvPr/>
        </p:nvPicPr>
        <p:blipFill>
          <a:blip r:embed="rId3"/>
          <a:stretch>
            <a:fillRect/>
          </a:stretch>
        </p:blipFill>
        <p:spPr>
          <a:xfrm>
            <a:off x="1676478" y="2254644"/>
            <a:ext cx="1044705" cy="1044705"/>
          </a:xfrm>
          <a:prstGeom prst="rect">
            <a:avLst/>
          </a:prstGeom>
        </p:spPr>
      </p:pic>
      <p:pic>
        <p:nvPicPr>
          <p:cNvPr id="31" name="Picture 30">
            <a:extLst>
              <a:ext uri="{FF2B5EF4-FFF2-40B4-BE49-F238E27FC236}">
                <a16:creationId xmlns:a16="http://schemas.microsoft.com/office/drawing/2014/main" id="{4B575047-FAC1-4855-AD29-4B77C3E3A018}"/>
              </a:ext>
            </a:extLst>
          </p:cNvPr>
          <p:cNvPicPr>
            <a:picLocks noChangeAspect="1"/>
          </p:cNvPicPr>
          <p:nvPr/>
        </p:nvPicPr>
        <p:blipFill>
          <a:blip r:embed="rId4"/>
          <a:stretch>
            <a:fillRect/>
          </a:stretch>
        </p:blipFill>
        <p:spPr>
          <a:xfrm>
            <a:off x="5049545" y="2254644"/>
            <a:ext cx="930916" cy="1043268"/>
          </a:xfrm>
          <a:prstGeom prst="rect">
            <a:avLst/>
          </a:prstGeom>
        </p:spPr>
      </p:pic>
      <p:sp>
        <p:nvSpPr>
          <p:cNvPr id="32" name="Rectangle: Rounded Corners 31">
            <a:extLst>
              <a:ext uri="{FF2B5EF4-FFF2-40B4-BE49-F238E27FC236}">
                <a16:creationId xmlns:a16="http://schemas.microsoft.com/office/drawing/2014/main" id="{B5EFB2CD-6B8C-46D6-A052-2E9F3FD1B9AF}"/>
              </a:ext>
            </a:extLst>
          </p:cNvPr>
          <p:cNvSpPr/>
          <p:nvPr/>
        </p:nvSpPr>
        <p:spPr>
          <a:xfrm>
            <a:off x="2982294" y="2908173"/>
            <a:ext cx="1104901" cy="241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latin typeface="Eras Demi ITC" panose="020B0805030504020804" pitchFamily="34" charset="0"/>
              </a:rPr>
              <a:t>Adrian </a:t>
            </a:r>
            <a:r>
              <a:rPr lang="en-IN" sz="900" dirty="0">
                <a:solidFill>
                  <a:schemeClr val="tx1"/>
                </a:solidFill>
                <a:latin typeface="Eras Demi ITC" panose="020B0805030504020804" pitchFamily="34" charset="0"/>
              </a:rPr>
              <a:t>Holovaty</a:t>
            </a:r>
            <a:r>
              <a:rPr lang="en-IN" sz="800" dirty="0">
                <a:solidFill>
                  <a:schemeClr val="tx1"/>
                </a:solidFill>
                <a:latin typeface="Eras Demi ITC" panose="020B0805030504020804" pitchFamily="34" charset="0"/>
              </a:rPr>
              <a:t> </a:t>
            </a:r>
          </a:p>
        </p:txBody>
      </p:sp>
      <p:cxnSp>
        <p:nvCxnSpPr>
          <p:cNvPr id="34" name="Straight Arrow Connector 33">
            <a:extLst>
              <a:ext uri="{FF2B5EF4-FFF2-40B4-BE49-F238E27FC236}">
                <a16:creationId xmlns:a16="http://schemas.microsoft.com/office/drawing/2014/main" id="{A9F7B51D-BE01-40F0-A5A4-B87E64B3ECC2}"/>
              </a:ext>
            </a:extLst>
          </p:cNvPr>
          <p:cNvCxnSpPr>
            <a:cxnSpLocks/>
            <a:stCxn id="32" idx="1"/>
          </p:cNvCxnSpPr>
          <p:nvPr/>
        </p:nvCxnSpPr>
        <p:spPr>
          <a:xfrm flipH="1">
            <a:off x="2727534" y="3028823"/>
            <a:ext cx="25476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8FB7874C-A3CE-4342-9540-E6E1F9E30F2A}"/>
              </a:ext>
            </a:extLst>
          </p:cNvPr>
          <p:cNvSpPr/>
          <p:nvPr/>
        </p:nvSpPr>
        <p:spPr>
          <a:xfrm>
            <a:off x="3417586" y="2286000"/>
            <a:ext cx="1314454" cy="241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latin typeface="Eras Demi ITC" panose="020B0805030504020804" pitchFamily="34" charset="0"/>
              </a:rPr>
              <a:t>Jacob Kaplan-Moss </a:t>
            </a:r>
          </a:p>
        </p:txBody>
      </p:sp>
      <p:cxnSp>
        <p:nvCxnSpPr>
          <p:cNvPr id="39" name="Straight Arrow Connector 38">
            <a:extLst>
              <a:ext uri="{FF2B5EF4-FFF2-40B4-BE49-F238E27FC236}">
                <a16:creationId xmlns:a16="http://schemas.microsoft.com/office/drawing/2014/main" id="{AC9588A6-4899-49A1-A00C-CEED06BA6D8A}"/>
              </a:ext>
            </a:extLst>
          </p:cNvPr>
          <p:cNvCxnSpPr>
            <a:stCxn id="58" idx="3"/>
          </p:cNvCxnSpPr>
          <p:nvPr/>
        </p:nvCxnSpPr>
        <p:spPr>
          <a:xfrm flipV="1">
            <a:off x="4732040" y="2402437"/>
            <a:ext cx="304802" cy="4213"/>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402" name="TextBox 401">
            <a:extLst>
              <a:ext uri="{FF2B5EF4-FFF2-40B4-BE49-F238E27FC236}">
                <a16:creationId xmlns:a16="http://schemas.microsoft.com/office/drawing/2014/main" id="{48FA5E1C-05F0-45A5-9651-53AD2669ECFA}"/>
              </a:ext>
            </a:extLst>
          </p:cNvPr>
          <p:cNvSpPr txBox="1"/>
          <p:nvPr/>
        </p:nvSpPr>
        <p:spPr>
          <a:xfrm>
            <a:off x="1643159" y="498295"/>
            <a:ext cx="5857682" cy="3611501"/>
          </a:xfrm>
          <a:prstGeom prst="rect">
            <a:avLst/>
          </a:prstGeom>
          <a:noFill/>
        </p:spPr>
        <p:txBody>
          <a:bodyPr wrap="square" rtlCol="0">
            <a:spAutoFit/>
          </a:bodyPr>
          <a:lstStyle/>
          <a:p>
            <a:pPr lvl="0" algn="l" rtl="0">
              <a:lnSpc>
                <a:spcPct val="150000"/>
              </a:lnSpc>
              <a:spcBef>
                <a:spcPts val="0"/>
              </a:spcBef>
              <a:spcAft>
                <a:spcPts val="0"/>
              </a:spcAft>
              <a:buClr>
                <a:schemeClr val="bg1"/>
              </a:buClr>
            </a:pPr>
            <a:r>
              <a:rPr lang="en-US" sz="1800" dirty="0">
                <a:solidFill>
                  <a:schemeClr val="bg1"/>
                </a:solidFill>
                <a:latin typeface="Eras Demi ITC" panose="020B0805030504020804" pitchFamily="34" charset="0"/>
              </a:rPr>
              <a:t>Primary Focus:</a:t>
            </a:r>
          </a:p>
          <a:p>
            <a:pPr lvl="0" algn="l" rtl="0">
              <a:lnSpc>
                <a:spcPct val="150000"/>
              </a:lnSpc>
              <a:spcBef>
                <a:spcPts val="0"/>
              </a:spcBef>
              <a:spcAft>
                <a:spcPts val="0"/>
              </a:spcAft>
              <a:buClr>
                <a:schemeClr val="bg1"/>
              </a:buClr>
            </a:pPr>
            <a:endParaRPr lang="en-US" sz="300" dirty="0">
              <a:solidFill>
                <a:schemeClr val="bg1"/>
              </a:solidFill>
              <a:latin typeface="Eras Demi ITC" panose="020B0805030504020804" pitchFamily="34" charset="0"/>
            </a:endParaRPr>
          </a:p>
          <a:p>
            <a:pPr marL="285750" lvl="0" indent="-285750" algn="l" rtl="0">
              <a:lnSpc>
                <a:spcPct val="150000"/>
              </a:lnSpc>
              <a:spcBef>
                <a:spcPts val="0"/>
              </a:spcBef>
              <a:spcAft>
                <a:spcPts val="0"/>
              </a:spcAft>
              <a:buClr>
                <a:schemeClr val="bg1"/>
              </a:buClr>
              <a:buFont typeface="Wingdings" panose="05000000000000000000" pitchFamily="2" charset="2"/>
              <a:buChar char="Ø"/>
            </a:pPr>
            <a:r>
              <a:rPr lang="en-US" dirty="0">
                <a:solidFill>
                  <a:schemeClr val="accent1"/>
                </a:solidFill>
                <a:latin typeface="Eras Demi ITC" panose="020B0805030504020804" pitchFamily="34" charset="0"/>
              </a:rPr>
              <a:t>Dynamic and database driven websites</a:t>
            </a:r>
          </a:p>
          <a:p>
            <a:pPr marL="285750" lvl="0" indent="-285750" algn="l" rtl="0">
              <a:lnSpc>
                <a:spcPct val="150000"/>
              </a:lnSpc>
              <a:spcBef>
                <a:spcPts val="0"/>
              </a:spcBef>
              <a:spcAft>
                <a:spcPts val="0"/>
              </a:spcAft>
              <a:buClr>
                <a:schemeClr val="bg1"/>
              </a:buClr>
              <a:buFont typeface="Wingdings" panose="05000000000000000000" pitchFamily="2" charset="2"/>
              <a:buChar char="Ø"/>
            </a:pPr>
            <a:r>
              <a:rPr lang="en-US" dirty="0">
                <a:solidFill>
                  <a:schemeClr val="accent1"/>
                </a:solidFill>
                <a:latin typeface="Eras Demi ITC" panose="020B0805030504020804" pitchFamily="34" charset="0"/>
              </a:rPr>
              <a:t>Content based websites</a:t>
            </a:r>
          </a:p>
          <a:p>
            <a:pPr lvl="0" algn="l" rtl="0">
              <a:lnSpc>
                <a:spcPct val="150000"/>
              </a:lnSpc>
              <a:spcBef>
                <a:spcPts val="0"/>
              </a:spcBef>
              <a:spcAft>
                <a:spcPts val="0"/>
              </a:spcAft>
              <a:buClr>
                <a:schemeClr val="bg1"/>
              </a:buClr>
            </a:pPr>
            <a:endParaRPr lang="en-US" dirty="0">
              <a:solidFill>
                <a:schemeClr val="accent1"/>
              </a:solidFill>
              <a:latin typeface="Eras Demi ITC" panose="020B0805030504020804" pitchFamily="34" charset="0"/>
            </a:endParaRPr>
          </a:p>
          <a:p>
            <a:pPr lvl="0" algn="l" rtl="0">
              <a:lnSpc>
                <a:spcPct val="150000"/>
              </a:lnSpc>
              <a:spcBef>
                <a:spcPts val="0"/>
              </a:spcBef>
              <a:spcAft>
                <a:spcPts val="0"/>
              </a:spcAft>
              <a:buClr>
                <a:schemeClr val="bg1"/>
              </a:buClr>
            </a:pPr>
            <a:r>
              <a:rPr lang="en-US" sz="1800" dirty="0">
                <a:solidFill>
                  <a:schemeClr val="bg1"/>
                </a:solidFill>
                <a:latin typeface="Eras Demi ITC" panose="020B0805030504020804" pitchFamily="34" charset="0"/>
              </a:rPr>
              <a:t>Example:</a:t>
            </a:r>
          </a:p>
          <a:p>
            <a:pPr lvl="0" algn="l" rtl="0">
              <a:lnSpc>
                <a:spcPct val="150000"/>
              </a:lnSpc>
              <a:spcBef>
                <a:spcPts val="0"/>
              </a:spcBef>
              <a:spcAft>
                <a:spcPts val="0"/>
              </a:spcAft>
              <a:buClr>
                <a:schemeClr val="bg1"/>
              </a:buClr>
            </a:pPr>
            <a:endParaRPr lang="en-US" sz="300" dirty="0">
              <a:solidFill>
                <a:schemeClr val="bg1"/>
              </a:solidFill>
              <a:latin typeface="Eras Demi ITC" panose="020B0805030504020804" pitchFamily="34" charset="0"/>
            </a:endParaRPr>
          </a:p>
          <a:p>
            <a:pPr marL="285750" lvl="0" indent="-285750" algn="l" rtl="0">
              <a:lnSpc>
                <a:spcPct val="150000"/>
              </a:lnSpc>
              <a:spcBef>
                <a:spcPts val="0"/>
              </a:spcBef>
              <a:spcAft>
                <a:spcPts val="0"/>
              </a:spcAft>
              <a:buClr>
                <a:schemeClr val="bg1"/>
              </a:buClr>
              <a:buFont typeface="Courier New" panose="02070309020205020404" pitchFamily="49" charset="0"/>
              <a:buChar char="o"/>
            </a:pPr>
            <a:r>
              <a:rPr lang="en-US" dirty="0">
                <a:solidFill>
                  <a:schemeClr val="accent1"/>
                </a:solidFill>
                <a:latin typeface="Eras Demi ITC" panose="020B0805030504020804" pitchFamily="34" charset="0"/>
              </a:rPr>
              <a:t>Websites (Washington Post, eBay, Craigslist)</a:t>
            </a:r>
          </a:p>
          <a:p>
            <a:pPr marL="285750" lvl="0" indent="-285750" algn="l" rtl="0">
              <a:lnSpc>
                <a:spcPct val="150000"/>
              </a:lnSpc>
              <a:spcBef>
                <a:spcPts val="0"/>
              </a:spcBef>
              <a:spcAft>
                <a:spcPts val="0"/>
              </a:spcAft>
              <a:buClr>
                <a:schemeClr val="bg1"/>
              </a:buClr>
              <a:buFont typeface="Courier New" panose="02070309020205020404" pitchFamily="49" charset="0"/>
              <a:buChar char="o"/>
            </a:pPr>
            <a:endParaRPr lang="en-US" dirty="0">
              <a:solidFill>
                <a:schemeClr val="accent1"/>
              </a:solidFill>
              <a:latin typeface="Eras Demi ITC" panose="020B0805030504020804" pitchFamily="34" charset="0"/>
            </a:endParaRPr>
          </a:p>
          <a:p>
            <a:pPr lvl="0" algn="l" rtl="0">
              <a:lnSpc>
                <a:spcPct val="150000"/>
              </a:lnSpc>
              <a:spcBef>
                <a:spcPts val="0"/>
              </a:spcBef>
              <a:spcAft>
                <a:spcPts val="0"/>
              </a:spcAft>
              <a:buClr>
                <a:schemeClr val="bg1"/>
              </a:buClr>
            </a:pPr>
            <a:endParaRPr lang="en-US" dirty="0">
              <a:solidFill>
                <a:schemeClr val="accent1"/>
              </a:solidFill>
              <a:latin typeface="Eras Demi ITC" panose="020B0805030504020804" pitchFamily="34" charset="0"/>
            </a:endParaRPr>
          </a:p>
          <a:p>
            <a:pPr lvl="0" algn="l" rtl="0">
              <a:lnSpc>
                <a:spcPct val="150000"/>
              </a:lnSpc>
              <a:spcBef>
                <a:spcPts val="0"/>
              </a:spcBef>
              <a:spcAft>
                <a:spcPts val="0"/>
              </a:spcAft>
              <a:buClr>
                <a:schemeClr val="bg1"/>
              </a:buClr>
            </a:pPr>
            <a:endParaRPr lang="en-US" sz="1050" dirty="0">
              <a:solidFill>
                <a:schemeClr val="accent1"/>
              </a:solidFill>
              <a:latin typeface="Eras Demi ITC" panose="020B0805030504020804" pitchFamily="34" charset="0"/>
            </a:endParaRPr>
          </a:p>
          <a:p>
            <a:pPr marL="285750" lvl="0" indent="-285750" algn="l" rtl="0">
              <a:lnSpc>
                <a:spcPct val="150000"/>
              </a:lnSpc>
              <a:spcBef>
                <a:spcPts val="0"/>
              </a:spcBef>
              <a:spcAft>
                <a:spcPts val="0"/>
              </a:spcAft>
              <a:buClr>
                <a:schemeClr val="bg1"/>
              </a:buClr>
              <a:buFont typeface="Courier New" panose="02070309020205020404" pitchFamily="49" charset="0"/>
              <a:buChar char="o"/>
            </a:pPr>
            <a:r>
              <a:rPr lang="en-US" dirty="0">
                <a:solidFill>
                  <a:schemeClr val="accent1"/>
                </a:solidFill>
                <a:latin typeface="Eras Demi ITC" panose="020B0805030504020804" pitchFamily="34" charset="0"/>
              </a:rPr>
              <a:t>Google App Engine</a:t>
            </a:r>
          </a:p>
        </p:txBody>
      </p:sp>
      <p:pic>
        <p:nvPicPr>
          <p:cNvPr id="3" name="Picture 2">
            <a:extLst>
              <a:ext uri="{FF2B5EF4-FFF2-40B4-BE49-F238E27FC236}">
                <a16:creationId xmlns:a16="http://schemas.microsoft.com/office/drawing/2014/main" id="{24ECE953-7C42-4E41-B097-C4AD5AF49F0F}"/>
              </a:ext>
            </a:extLst>
          </p:cNvPr>
          <p:cNvPicPr>
            <a:picLocks noChangeAspect="1"/>
          </p:cNvPicPr>
          <p:nvPr/>
        </p:nvPicPr>
        <p:blipFill>
          <a:blip r:embed="rId3"/>
          <a:stretch>
            <a:fillRect/>
          </a:stretch>
        </p:blipFill>
        <p:spPr>
          <a:xfrm>
            <a:off x="1996069" y="4109796"/>
            <a:ext cx="1574918" cy="5503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14256836-340C-4B96-9B43-328E1B79C827}"/>
              </a:ext>
            </a:extLst>
          </p:cNvPr>
          <p:cNvPicPr>
            <a:picLocks noChangeAspect="1"/>
          </p:cNvPicPr>
          <p:nvPr/>
        </p:nvPicPr>
        <p:blipFill>
          <a:blip r:embed="rId4"/>
          <a:stretch>
            <a:fillRect/>
          </a:stretch>
        </p:blipFill>
        <p:spPr>
          <a:xfrm>
            <a:off x="5372833" y="2940887"/>
            <a:ext cx="1052046" cy="5891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96FBC09A-7239-49BE-8ADD-C74C2634FCA5}"/>
              </a:ext>
            </a:extLst>
          </p:cNvPr>
          <p:cNvPicPr>
            <a:picLocks noChangeAspect="1"/>
          </p:cNvPicPr>
          <p:nvPr/>
        </p:nvPicPr>
        <p:blipFill>
          <a:blip r:embed="rId5"/>
          <a:stretch>
            <a:fillRect/>
          </a:stretch>
        </p:blipFill>
        <p:spPr>
          <a:xfrm>
            <a:off x="4273364" y="2908721"/>
            <a:ext cx="883078" cy="6534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AF47EA89-88C2-4B72-8712-314B2F730391}"/>
              </a:ext>
            </a:extLst>
          </p:cNvPr>
          <p:cNvPicPr>
            <a:picLocks noChangeAspect="1"/>
          </p:cNvPicPr>
          <p:nvPr/>
        </p:nvPicPr>
        <p:blipFill>
          <a:blip r:embed="rId6"/>
          <a:stretch>
            <a:fillRect/>
          </a:stretch>
        </p:blipFill>
        <p:spPr>
          <a:xfrm>
            <a:off x="1996069" y="3037757"/>
            <a:ext cx="2060904" cy="3954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2" name="Google Shape;135;p27">
            <a:extLst>
              <a:ext uri="{FF2B5EF4-FFF2-40B4-BE49-F238E27FC236}">
                <a16:creationId xmlns:a16="http://schemas.microsoft.com/office/drawing/2014/main" id="{FA192DDA-13DC-4523-B41D-249998E2EE21}"/>
              </a:ext>
            </a:extLst>
          </p:cNvPr>
          <p:cNvSpPr txBox="1">
            <a:spLocks noGrp="1"/>
          </p:cNvSpPr>
          <p:nvPr>
            <p:ph type="title"/>
          </p:nvPr>
        </p:nvSpPr>
        <p:spPr>
          <a:xfrm>
            <a:off x="777875" y="590052"/>
            <a:ext cx="7588246"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Eras Demi ITC" panose="020B0805030504020804" pitchFamily="34" charset="0"/>
              </a:rPr>
              <a:t>Features of </a:t>
            </a:r>
            <a:r>
              <a:rPr lang="en" sz="3200" dirty="0">
                <a:solidFill>
                  <a:schemeClr val="accent1">
                    <a:lumMod val="40000"/>
                    <a:lumOff val="60000"/>
                  </a:schemeClr>
                </a:solidFill>
                <a:latin typeface="Eras Demi ITC" panose="020B0805030504020804" pitchFamily="34" charset="0"/>
              </a:rPr>
              <a:t>Django</a:t>
            </a:r>
            <a:endParaRPr sz="3200" dirty="0">
              <a:solidFill>
                <a:schemeClr val="accent1">
                  <a:lumMod val="40000"/>
                  <a:lumOff val="60000"/>
                </a:schemeClr>
              </a:solidFill>
              <a:latin typeface="Eras Demi ITC" panose="020B0805030504020804" pitchFamily="34" charset="0"/>
            </a:endParaRPr>
          </a:p>
        </p:txBody>
      </p:sp>
      <p:sp>
        <p:nvSpPr>
          <p:cNvPr id="13" name="TextBox 12">
            <a:extLst>
              <a:ext uri="{FF2B5EF4-FFF2-40B4-BE49-F238E27FC236}">
                <a16:creationId xmlns:a16="http://schemas.microsoft.com/office/drawing/2014/main" id="{CCDD490C-A394-4CDE-9F1C-B5BD766ADC93}"/>
              </a:ext>
            </a:extLst>
          </p:cNvPr>
          <p:cNvSpPr txBox="1"/>
          <p:nvPr/>
        </p:nvSpPr>
        <p:spPr>
          <a:xfrm>
            <a:off x="1924040" y="1632733"/>
            <a:ext cx="2647958" cy="1557093"/>
          </a:xfrm>
          <a:prstGeom prst="rect">
            <a:avLst/>
          </a:prstGeom>
          <a:noFill/>
        </p:spPr>
        <p:txBody>
          <a:bodyPr wrap="square" rtlCol="0">
            <a:spAutoFit/>
          </a:bodyPr>
          <a:lstStyle/>
          <a:p>
            <a:pPr marL="285750" lvl="0" indent="-285750" rtl="0">
              <a:lnSpc>
                <a:spcPct val="150000"/>
              </a:lnSpc>
              <a:spcBef>
                <a:spcPts val="0"/>
              </a:spcBef>
              <a:spcAft>
                <a:spcPts val="0"/>
              </a:spcAft>
              <a:buClr>
                <a:schemeClr val="bg1"/>
              </a:buClr>
              <a:buFont typeface="Wingdings" panose="05000000000000000000" pitchFamily="2" charset="2"/>
              <a:buChar char="ü"/>
            </a:pPr>
            <a:r>
              <a:rPr lang="en-US" dirty="0">
                <a:solidFill>
                  <a:schemeClr val="accent1"/>
                </a:solidFill>
                <a:latin typeface="Eras Demi ITC" panose="020B0805030504020804" pitchFamily="34" charset="0"/>
              </a:rPr>
              <a:t>Excellent Documentation</a:t>
            </a:r>
          </a:p>
          <a:p>
            <a:pPr marL="171450" lvl="0" indent="-171450" rtl="0">
              <a:lnSpc>
                <a:spcPct val="150000"/>
              </a:lnSpc>
              <a:spcBef>
                <a:spcPts val="0"/>
              </a:spcBef>
              <a:spcAft>
                <a:spcPts val="0"/>
              </a:spcAft>
              <a:buClr>
                <a:schemeClr val="bg1"/>
              </a:buClr>
              <a:buFont typeface="Wingdings" panose="05000000000000000000" pitchFamily="2" charset="2"/>
              <a:buChar char="ü"/>
            </a:pPr>
            <a:endParaRPr lang="en-US" sz="300" dirty="0">
              <a:solidFill>
                <a:schemeClr val="accent1"/>
              </a:solidFill>
              <a:latin typeface="Eras Demi ITC" panose="020B0805030504020804" pitchFamily="34" charset="0"/>
            </a:endParaRPr>
          </a:p>
          <a:p>
            <a:pPr marL="285750" lvl="0" indent="-285750" rtl="0">
              <a:lnSpc>
                <a:spcPct val="150000"/>
              </a:lnSpc>
              <a:spcBef>
                <a:spcPts val="0"/>
              </a:spcBef>
              <a:spcAft>
                <a:spcPts val="0"/>
              </a:spcAft>
              <a:buClr>
                <a:schemeClr val="bg1"/>
              </a:buClr>
              <a:buFont typeface="Wingdings" panose="05000000000000000000" pitchFamily="2" charset="2"/>
              <a:buChar char="ü"/>
            </a:pPr>
            <a:r>
              <a:rPr lang="en-US" dirty="0">
                <a:solidFill>
                  <a:schemeClr val="accent1"/>
                </a:solidFill>
                <a:latin typeface="Eras Demi ITC" panose="020B0805030504020804" pitchFamily="34" charset="0"/>
              </a:rPr>
              <a:t>Python Based</a:t>
            </a:r>
          </a:p>
          <a:p>
            <a:pPr marL="171450" lvl="0" indent="-171450" rtl="0">
              <a:lnSpc>
                <a:spcPct val="150000"/>
              </a:lnSpc>
              <a:spcBef>
                <a:spcPts val="0"/>
              </a:spcBef>
              <a:spcAft>
                <a:spcPts val="0"/>
              </a:spcAft>
              <a:buClr>
                <a:schemeClr val="bg1"/>
              </a:buClr>
              <a:buFont typeface="Wingdings" panose="05000000000000000000" pitchFamily="2" charset="2"/>
              <a:buChar char="ü"/>
            </a:pPr>
            <a:endParaRPr lang="en-US" sz="300" dirty="0">
              <a:solidFill>
                <a:schemeClr val="accent1"/>
              </a:solidFill>
              <a:latin typeface="Eras Demi ITC" panose="020B0805030504020804" pitchFamily="34" charset="0"/>
            </a:endParaRPr>
          </a:p>
          <a:p>
            <a:pPr marL="285750" indent="-285750">
              <a:lnSpc>
                <a:spcPct val="150000"/>
              </a:lnSpc>
              <a:buClr>
                <a:schemeClr val="bg1"/>
              </a:buClr>
              <a:buFont typeface="Wingdings" panose="05000000000000000000" pitchFamily="2" charset="2"/>
              <a:buChar char="ü"/>
            </a:pPr>
            <a:r>
              <a:rPr lang="en-US" dirty="0">
                <a:solidFill>
                  <a:schemeClr val="accent1"/>
                </a:solidFill>
                <a:latin typeface="Eras Demi ITC" panose="020B0805030504020804" pitchFamily="34" charset="0"/>
              </a:rPr>
              <a:t>SEO Optimized</a:t>
            </a:r>
          </a:p>
          <a:p>
            <a:pPr marL="171450" indent="-171450">
              <a:lnSpc>
                <a:spcPct val="150000"/>
              </a:lnSpc>
              <a:buClr>
                <a:schemeClr val="bg1"/>
              </a:buClr>
              <a:buFont typeface="Wingdings" panose="05000000000000000000" pitchFamily="2" charset="2"/>
              <a:buChar char="ü"/>
            </a:pPr>
            <a:endParaRPr lang="en-US" sz="300" dirty="0">
              <a:solidFill>
                <a:schemeClr val="accent1"/>
              </a:solidFill>
              <a:latin typeface="Eras Demi ITC" panose="020B0805030504020804" pitchFamily="34" charset="0"/>
            </a:endParaRPr>
          </a:p>
          <a:p>
            <a:pPr marL="285750" lvl="0" indent="-285750" rtl="0">
              <a:lnSpc>
                <a:spcPct val="150000"/>
              </a:lnSpc>
              <a:spcBef>
                <a:spcPts val="0"/>
              </a:spcBef>
              <a:spcAft>
                <a:spcPts val="0"/>
              </a:spcAft>
              <a:buClr>
                <a:schemeClr val="bg1"/>
              </a:buClr>
              <a:buFont typeface="Wingdings" panose="05000000000000000000" pitchFamily="2" charset="2"/>
              <a:buChar char="ü"/>
            </a:pPr>
            <a:r>
              <a:rPr lang="en-US" dirty="0">
                <a:solidFill>
                  <a:schemeClr val="accent1"/>
                </a:solidFill>
                <a:latin typeface="Eras Demi ITC" panose="020B0805030504020804" pitchFamily="34" charset="0"/>
              </a:rPr>
              <a:t>High Scalability</a:t>
            </a:r>
          </a:p>
        </p:txBody>
      </p:sp>
      <p:sp>
        <p:nvSpPr>
          <p:cNvPr id="14" name="TextBox 13">
            <a:extLst>
              <a:ext uri="{FF2B5EF4-FFF2-40B4-BE49-F238E27FC236}">
                <a16:creationId xmlns:a16="http://schemas.microsoft.com/office/drawing/2014/main" id="{D83AECA4-DD15-4CF5-946D-81B4F9F9E9E4}"/>
              </a:ext>
            </a:extLst>
          </p:cNvPr>
          <p:cNvSpPr txBox="1"/>
          <p:nvPr/>
        </p:nvSpPr>
        <p:spPr>
          <a:xfrm>
            <a:off x="4869346" y="1632733"/>
            <a:ext cx="2229954" cy="1557093"/>
          </a:xfrm>
          <a:prstGeom prst="rect">
            <a:avLst/>
          </a:prstGeom>
          <a:noFill/>
        </p:spPr>
        <p:txBody>
          <a:bodyPr wrap="square" rtlCol="0">
            <a:spAutoFit/>
          </a:bodyPr>
          <a:lstStyle/>
          <a:p>
            <a:pPr marL="285750" lvl="0" indent="-285750" rtl="0">
              <a:lnSpc>
                <a:spcPct val="150000"/>
              </a:lnSpc>
              <a:spcBef>
                <a:spcPts val="0"/>
              </a:spcBef>
              <a:spcAft>
                <a:spcPts val="0"/>
              </a:spcAft>
              <a:buClr>
                <a:schemeClr val="bg1"/>
              </a:buClr>
              <a:buFont typeface="Wingdings" panose="05000000000000000000" pitchFamily="2" charset="2"/>
              <a:buChar char="ü"/>
            </a:pPr>
            <a:r>
              <a:rPr lang="en-US" dirty="0">
                <a:solidFill>
                  <a:schemeClr val="accent1"/>
                </a:solidFill>
                <a:latin typeface="Eras Demi ITC" panose="020B0805030504020804" pitchFamily="34" charset="0"/>
              </a:rPr>
              <a:t>Versatile in Nature</a:t>
            </a:r>
          </a:p>
          <a:p>
            <a:pPr marL="171450" lvl="0" indent="-171450" rtl="0">
              <a:lnSpc>
                <a:spcPct val="150000"/>
              </a:lnSpc>
              <a:spcBef>
                <a:spcPts val="0"/>
              </a:spcBef>
              <a:spcAft>
                <a:spcPts val="0"/>
              </a:spcAft>
              <a:buClr>
                <a:schemeClr val="bg1"/>
              </a:buClr>
              <a:buFont typeface="Wingdings" panose="05000000000000000000" pitchFamily="2" charset="2"/>
              <a:buChar char="ü"/>
            </a:pPr>
            <a:endParaRPr lang="en-US" sz="300" dirty="0">
              <a:solidFill>
                <a:schemeClr val="accent1"/>
              </a:solidFill>
              <a:latin typeface="Eras Demi ITC" panose="020B0805030504020804" pitchFamily="34" charset="0"/>
            </a:endParaRPr>
          </a:p>
          <a:p>
            <a:pPr marL="285750" lvl="0" indent="-285750" rtl="0">
              <a:lnSpc>
                <a:spcPct val="150000"/>
              </a:lnSpc>
              <a:spcBef>
                <a:spcPts val="0"/>
              </a:spcBef>
              <a:spcAft>
                <a:spcPts val="0"/>
              </a:spcAft>
              <a:buClr>
                <a:schemeClr val="bg1"/>
              </a:buClr>
              <a:buFont typeface="Wingdings" panose="05000000000000000000" pitchFamily="2" charset="2"/>
              <a:buChar char="ü"/>
            </a:pPr>
            <a:r>
              <a:rPr lang="en-US" dirty="0">
                <a:solidFill>
                  <a:schemeClr val="accent1"/>
                </a:solidFill>
                <a:latin typeface="Eras Demi ITC" panose="020B0805030504020804" pitchFamily="34" charset="0"/>
              </a:rPr>
              <a:t>Thoroughly Tested</a:t>
            </a:r>
          </a:p>
          <a:p>
            <a:pPr marL="171450" lvl="0" indent="-171450" rtl="0">
              <a:lnSpc>
                <a:spcPct val="150000"/>
              </a:lnSpc>
              <a:spcBef>
                <a:spcPts val="0"/>
              </a:spcBef>
              <a:spcAft>
                <a:spcPts val="0"/>
              </a:spcAft>
              <a:buClr>
                <a:schemeClr val="bg1"/>
              </a:buClr>
              <a:buFont typeface="Wingdings" panose="05000000000000000000" pitchFamily="2" charset="2"/>
              <a:buChar char="ü"/>
            </a:pPr>
            <a:endParaRPr lang="en-US" sz="300" dirty="0">
              <a:solidFill>
                <a:schemeClr val="accent1"/>
              </a:solidFill>
              <a:latin typeface="Eras Demi ITC" panose="020B0805030504020804" pitchFamily="34" charset="0"/>
            </a:endParaRPr>
          </a:p>
          <a:p>
            <a:pPr marL="285750" lvl="0" indent="-285750" rtl="0">
              <a:lnSpc>
                <a:spcPct val="150000"/>
              </a:lnSpc>
              <a:spcBef>
                <a:spcPts val="0"/>
              </a:spcBef>
              <a:spcAft>
                <a:spcPts val="0"/>
              </a:spcAft>
              <a:buClr>
                <a:schemeClr val="bg1"/>
              </a:buClr>
              <a:buFont typeface="Wingdings" panose="05000000000000000000" pitchFamily="2" charset="2"/>
              <a:buChar char="ü"/>
            </a:pPr>
            <a:r>
              <a:rPr lang="en-US" dirty="0">
                <a:solidFill>
                  <a:schemeClr val="accent1"/>
                </a:solidFill>
                <a:latin typeface="Eras Demi ITC" panose="020B0805030504020804" pitchFamily="34" charset="0"/>
              </a:rPr>
              <a:t>Rapid Development</a:t>
            </a:r>
          </a:p>
          <a:p>
            <a:pPr marL="171450" lvl="0" indent="-171450" rtl="0">
              <a:lnSpc>
                <a:spcPct val="150000"/>
              </a:lnSpc>
              <a:spcBef>
                <a:spcPts val="0"/>
              </a:spcBef>
              <a:spcAft>
                <a:spcPts val="0"/>
              </a:spcAft>
              <a:buClr>
                <a:schemeClr val="bg1"/>
              </a:buClr>
              <a:buFont typeface="Wingdings" panose="05000000000000000000" pitchFamily="2" charset="2"/>
              <a:buChar char="ü"/>
            </a:pPr>
            <a:endParaRPr lang="en-US" sz="300" dirty="0">
              <a:solidFill>
                <a:schemeClr val="accent1"/>
              </a:solidFill>
              <a:latin typeface="Eras Demi ITC" panose="020B0805030504020804" pitchFamily="34" charset="0"/>
            </a:endParaRPr>
          </a:p>
          <a:p>
            <a:pPr marL="285750" lvl="0" indent="-285750" rtl="0">
              <a:lnSpc>
                <a:spcPct val="150000"/>
              </a:lnSpc>
              <a:spcBef>
                <a:spcPts val="0"/>
              </a:spcBef>
              <a:spcAft>
                <a:spcPts val="0"/>
              </a:spcAft>
              <a:buClr>
                <a:schemeClr val="bg1"/>
              </a:buClr>
              <a:buFont typeface="Wingdings" panose="05000000000000000000" pitchFamily="2" charset="2"/>
              <a:buChar char="ü"/>
            </a:pPr>
            <a:r>
              <a:rPr lang="en-US" dirty="0">
                <a:solidFill>
                  <a:schemeClr val="accent1"/>
                </a:solidFill>
                <a:latin typeface="Eras Demi ITC" panose="020B0805030504020804" pitchFamily="34" charset="0"/>
              </a:rPr>
              <a:t>High Security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6" name="Google Shape;135;p27">
            <a:extLst>
              <a:ext uri="{FF2B5EF4-FFF2-40B4-BE49-F238E27FC236}">
                <a16:creationId xmlns:a16="http://schemas.microsoft.com/office/drawing/2014/main" id="{3E8DD793-AB8C-48A0-A19B-0EC41A60FE92}"/>
              </a:ext>
            </a:extLst>
          </p:cNvPr>
          <p:cNvSpPr txBox="1">
            <a:spLocks noGrp="1"/>
          </p:cNvSpPr>
          <p:nvPr>
            <p:ph type="title"/>
          </p:nvPr>
        </p:nvSpPr>
        <p:spPr>
          <a:xfrm>
            <a:off x="777874" y="558302"/>
            <a:ext cx="7588246"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1">
                    <a:lumMod val="40000"/>
                    <a:lumOff val="60000"/>
                  </a:schemeClr>
                </a:solidFill>
                <a:latin typeface="Eras Demi ITC" panose="020B0805030504020804" pitchFamily="34" charset="0"/>
              </a:rPr>
              <a:t>Django </a:t>
            </a:r>
            <a:r>
              <a:rPr lang="en" sz="3200" dirty="0">
                <a:solidFill>
                  <a:schemeClr val="bg1"/>
                </a:solidFill>
                <a:latin typeface="Eras Demi ITC" panose="020B0805030504020804" pitchFamily="34" charset="0"/>
              </a:rPr>
              <a:t>Architecture</a:t>
            </a:r>
            <a:endParaRPr sz="3200" dirty="0">
              <a:solidFill>
                <a:schemeClr val="bg1"/>
              </a:solidFill>
              <a:latin typeface="Eras Demi ITC" panose="020B0805030504020804" pitchFamily="34" charset="0"/>
            </a:endParaRPr>
          </a:p>
        </p:txBody>
      </p:sp>
      <p:sp>
        <p:nvSpPr>
          <p:cNvPr id="27" name="TextBox 26">
            <a:extLst>
              <a:ext uri="{FF2B5EF4-FFF2-40B4-BE49-F238E27FC236}">
                <a16:creationId xmlns:a16="http://schemas.microsoft.com/office/drawing/2014/main" id="{59CA9739-DDA6-4470-98DA-92646161D80B}"/>
              </a:ext>
            </a:extLst>
          </p:cNvPr>
          <p:cNvSpPr txBox="1"/>
          <p:nvPr/>
        </p:nvSpPr>
        <p:spPr>
          <a:xfrm>
            <a:off x="1274410" y="1393838"/>
            <a:ext cx="6595173" cy="2831801"/>
          </a:xfrm>
          <a:prstGeom prst="rect">
            <a:avLst/>
          </a:prstGeom>
          <a:noFill/>
        </p:spPr>
        <p:txBody>
          <a:bodyPr wrap="square" rtlCol="0">
            <a:spAutoFit/>
          </a:bodyPr>
          <a:lstStyle/>
          <a:p>
            <a:pPr lvl="0" algn="l" rtl="0">
              <a:lnSpc>
                <a:spcPct val="150000"/>
              </a:lnSpc>
              <a:spcBef>
                <a:spcPts val="0"/>
              </a:spcBef>
              <a:spcAft>
                <a:spcPts val="0"/>
              </a:spcAft>
              <a:buClr>
                <a:schemeClr val="bg1"/>
              </a:buClr>
            </a:pPr>
            <a:r>
              <a:rPr lang="en-US" dirty="0">
                <a:solidFill>
                  <a:schemeClr val="bg1"/>
                </a:solidFill>
                <a:latin typeface="Eras Demi ITC" panose="020B0805030504020804" pitchFamily="34" charset="0"/>
              </a:rPr>
              <a:t>Model-View-Controller (MVC) :</a:t>
            </a:r>
          </a:p>
          <a:p>
            <a:pPr lvl="0" algn="l" rtl="0">
              <a:lnSpc>
                <a:spcPct val="150000"/>
              </a:lnSpc>
              <a:spcBef>
                <a:spcPts val="0"/>
              </a:spcBef>
              <a:spcAft>
                <a:spcPts val="0"/>
              </a:spcAft>
              <a:buClr>
                <a:schemeClr val="bg1"/>
              </a:buClr>
            </a:pPr>
            <a:endParaRPr lang="en-US" sz="300" dirty="0">
              <a:solidFill>
                <a:schemeClr val="accent1"/>
              </a:solidFill>
              <a:latin typeface="Eras Demi ITC" panose="020B0805030504020804" pitchFamily="34" charset="0"/>
            </a:endParaRPr>
          </a:p>
          <a:p>
            <a:pPr lvl="0" algn="l" rtl="0">
              <a:lnSpc>
                <a:spcPct val="150000"/>
              </a:lnSpc>
              <a:spcBef>
                <a:spcPts val="0"/>
              </a:spcBef>
              <a:spcAft>
                <a:spcPts val="0"/>
              </a:spcAft>
              <a:buClr>
                <a:schemeClr val="bg1"/>
              </a:buClr>
            </a:pPr>
            <a:r>
              <a:rPr lang="en-US" sz="1200" dirty="0">
                <a:solidFill>
                  <a:schemeClr val="accent1"/>
                </a:solidFill>
                <a:latin typeface="Eras Demi ITC" panose="020B0805030504020804" pitchFamily="34" charset="0"/>
              </a:rPr>
              <a:t>It is a software design pattern that is used to implement user interfaces and gives emphasis on separating data representation from the components which interact and process the data.</a:t>
            </a:r>
          </a:p>
          <a:p>
            <a:pPr lvl="0" algn="l" rtl="0">
              <a:lnSpc>
                <a:spcPct val="150000"/>
              </a:lnSpc>
              <a:spcBef>
                <a:spcPts val="0"/>
              </a:spcBef>
              <a:spcAft>
                <a:spcPts val="0"/>
              </a:spcAft>
              <a:buClr>
                <a:schemeClr val="bg1"/>
              </a:buClr>
            </a:pPr>
            <a:endParaRPr lang="en-US" dirty="0">
              <a:solidFill>
                <a:schemeClr val="accent1"/>
              </a:solidFill>
              <a:latin typeface="Eras Demi ITC" panose="020B0805030504020804" pitchFamily="34" charset="0"/>
            </a:endParaRPr>
          </a:p>
          <a:p>
            <a:pPr lvl="0" algn="l" rtl="0">
              <a:lnSpc>
                <a:spcPct val="150000"/>
              </a:lnSpc>
              <a:spcBef>
                <a:spcPts val="0"/>
              </a:spcBef>
              <a:spcAft>
                <a:spcPts val="0"/>
              </a:spcAft>
              <a:buClr>
                <a:schemeClr val="bg1"/>
              </a:buClr>
            </a:pPr>
            <a:r>
              <a:rPr lang="en-US" dirty="0">
                <a:solidFill>
                  <a:schemeClr val="bg1"/>
                </a:solidFill>
                <a:latin typeface="Eras Demi ITC" panose="020B0805030504020804" pitchFamily="34" charset="0"/>
              </a:rPr>
              <a:t>Model-View-Template (MVT) :</a:t>
            </a:r>
          </a:p>
          <a:p>
            <a:pPr lvl="0" algn="l" rtl="0">
              <a:lnSpc>
                <a:spcPct val="150000"/>
              </a:lnSpc>
              <a:spcBef>
                <a:spcPts val="0"/>
              </a:spcBef>
              <a:spcAft>
                <a:spcPts val="0"/>
              </a:spcAft>
              <a:buClr>
                <a:schemeClr val="bg1"/>
              </a:buClr>
            </a:pPr>
            <a:endParaRPr lang="en-US" sz="300" dirty="0">
              <a:solidFill>
                <a:schemeClr val="accent1"/>
              </a:solidFill>
              <a:latin typeface="Eras Demi ITC" panose="020B0805030504020804" pitchFamily="34" charset="0"/>
            </a:endParaRPr>
          </a:p>
          <a:p>
            <a:pPr lvl="0" algn="l" rtl="0">
              <a:lnSpc>
                <a:spcPct val="150000"/>
              </a:lnSpc>
              <a:spcBef>
                <a:spcPts val="0"/>
              </a:spcBef>
              <a:spcAft>
                <a:spcPts val="0"/>
              </a:spcAft>
              <a:buClr>
                <a:schemeClr val="bg1"/>
              </a:buClr>
            </a:pPr>
            <a:r>
              <a:rPr lang="en-US" sz="1200" dirty="0">
                <a:solidFill>
                  <a:schemeClr val="accent1"/>
                </a:solidFill>
                <a:latin typeface="Eras Demi ITC" panose="020B0805030504020804" pitchFamily="34" charset="0"/>
              </a:rPr>
              <a:t>This is yet another design pattern similar to MVC. It is also used for implementing web interfaces and applications but in contrast to MVC, the controller part is taken care for us by the framework itself.</a:t>
            </a:r>
          </a:p>
        </p:txBody>
      </p:sp>
    </p:spTree>
    <p:extLst>
      <p:ext uri="{BB962C8B-B14F-4D97-AF65-F5344CB8AC3E}">
        <p14:creationId xmlns:p14="http://schemas.microsoft.com/office/powerpoint/2010/main" val="3467069400"/>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1802</TotalTime>
  <Words>806</Words>
  <Application>Microsoft Office PowerPoint</Application>
  <PresentationFormat>On-screen Show (16:9)</PresentationFormat>
  <Paragraphs>151</Paragraphs>
  <Slides>26</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Roboto Light</vt:lpstr>
      <vt:lpstr>Josefin Slab</vt:lpstr>
      <vt:lpstr>Roboto Black</vt:lpstr>
      <vt:lpstr>Eras Demi ITC</vt:lpstr>
      <vt:lpstr>Berlin Sans FB Demi</vt:lpstr>
      <vt:lpstr>Wingdings</vt:lpstr>
      <vt:lpstr>Arial</vt:lpstr>
      <vt:lpstr>Bree Serif</vt:lpstr>
      <vt:lpstr>Courier New</vt:lpstr>
      <vt:lpstr>WEB PROPOSAL</vt:lpstr>
      <vt:lpstr>DJANGO WEB FRAMEWORK</vt:lpstr>
      <vt:lpstr>What is a Web Framework?</vt:lpstr>
      <vt:lpstr>Different Web Frameworks</vt:lpstr>
      <vt:lpstr>Why Django?</vt:lpstr>
      <vt:lpstr>What is Django?</vt:lpstr>
      <vt:lpstr>History of Django</vt:lpstr>
      <vt:lpstr>PowerPoint Presentation</vt:lpstr>
      <vt:lpstr>Features of Django</vt:lpstr>
      <vt:lpstr>Django Architecture</vt:lpstr>
      <vt:lpstr>Django Architecture</vt:lpstr>
      <vt:lpstr>Django Architecture Diagram</vt:lpstr>
      <vt:lpstr>Requirements</vt:lpstr>
      <vt:lpstr>Installation - Python</vt:lpstr>
      <vt:lpstr>Installation - Django</vt:lpstr>
      <vt:lpstr>Installation – VS Code</vt:lpstr>
      <vt:lpstr>Creating Project in Django</vt:lpstr>
      <vt:lpstr>New Project Layout</vt:lpstr>
      <vt:lpstr>Creating App in Django</vt:lpstr>
      <vt:lpstr>New App Layout</vt:lpstr>
      <vt:lpstr>Run Server</vt:lpstr>
      <vt:lpstr>PowerPoint Presentation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 WEB FRAMEWORK</dc:title>
  <dc:creator>Prajwal S</dc:creator>
  <cp:lastModifiedBy>Prajwal S</cp:lastModifiedBy>
  <cp:revision>65</cp:revision>
  <dcterms:modified xsi:type="dcterms:W3CDTF">2021-04-16T05:22:43Z</dcterms:modified>
</cp:coreProperties>
</file>